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0" r:id="rId1"/>
  </p:sldMasterIdLst>
  <p:notesMasterIdLst>
    <p:notesMasterId r:id="rId18"/>
  </p:notesMasterIdLst>
  <p:sldIdLst>
    <p:sldId id="256" r:id="rId2"/>
    <p:sldId id="270" r:id="rId3"/>
    <p:sldId id="271" r:id="rId4"/>
    <p:sldId id="282" r:id="rId5"/>
    <p:sldId id="284" r:id="rId6"/>
    <p:sldId id="281" r:id="rId7"/>
    <p:sldId id="283" r:id="rId8"/>
    <p:sldId id="285" r:id="rId9"/>
    <p:sldId id="274" r:id="rId10"/>
    <p:sldId id="273" r:id="rId11"/>
    <p:sldId id="275" r:id="rId12"/>
    <p:sldId id="272" r:id="rId13"/>
    <p:sldId id="276" r:id="rId14"/>
    <p:sldId id="277" r:id="rId15"/>
    <p:sldId id="278" r:id="rId16"/>
    <p:sldId id="279" r:id="rId17"/>
  </p:sldIdLst>
  <p:sldSz cx="9253538"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8989"/>
    <a:srgbClr val="86868C"/>
    <a:srgbClr val="1B1BF7"/>
    <a:srgbClr val="271DF5"/>
    <a:srgbClr val="CCFFFF"/>
    <a:srgbClr val="FF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718" autoAdjust="0"/>
  </p:normalViewPr>
  <p:slideViewPr>
    <p:cSldViewPr>
      <p:cViewPr varScale="1">
        <p:scale>
          <a:sx n="64" d="100"/>
          <a:sy n="64" d="100"/>
        </p:scale>
        <p:origin x="-1464" y="-108"/>
      </p:cViewPr>
      <p:guideLst>
        <p:guide orient="horz" pos="2160"/>
        <p:guide pos="29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6D17C7-A104-4949-81AE-55F795343FAA}" type="datetimeFigureOut">
              <a:rPr lang="it-IT" smtClean="0"/>
              <a:pPr/>
              <a:t>15/12/2011</a:t>
            </a:fld>
            <a:endParaRPr lang="it-IT"/>
          </a:p>
        </p:txBody>
      </p:sp>
      <p:sp>
        <p:nvSpPr>
          <p:cNvPr id="4" name="Segnaposto immagine diapositiva 3"/>
          <p:cNvSpPr>
            <a:spLocks noGrp="1" noRot="1" noChangeAspect="1"/>
          </p:cNvSpPr>
          <p:nvPr>
            <p:ph type="sldImg" idx="2"/>
          </p:nvPr>
        </p:nvSpPr>
        <p:spPr>
          <a:xfrm>
            <a:off x="1116013" y="685800"/>
            <a:ext cx="4625975"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6544E5-2795-4E3B-B691-6426F469E749}" type="slidenum">
              <a:rPr lang="it-IT" smtClean="0"/>
              <a:pPr/>
              <a:t>‹N›</a:t>
            </a:fld>
            <a:endParaRPr lang="it-IT"/>
          </a:p>
        </p:txBody>
      </p:sp>
    </p:spTree>
    <p:extLst>
      <p:ext uri="{BB962C8B-B14F-4D97-AF65-F5344CB8AC3E}">
        <p14:creationId xmlns:p14="http://schemas.microsoft.com/office/powerpoint/2010/main" val="2487154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94016" y="2130426"/>
            <a:ext cx="7865507"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88031" y="3886200"/>
            <a:ext cx="6477477"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29B24F0-559D-4AA4-8412-4AA47DEE755E}" type="datetime1">
              <a:rPr lang="it-IT" smtClean="0"/>
              <a:pPr/>
              <a:t>15/12/2011</a:t>
            </a:fld>
            <a:endParaRPr lang="it-IT"/>
          </a:p>
        </p:txBody>
      </p:sp>
      <p:sp>
        <p:nvSpPr>
          <p:cNvPr id="5" name="Segnaposto piè di pagina 4"/>
          <p:cNvSpPr>
            <a:spLocks noGrp="1"/>
          </p:cNvSpPr>
          <p:nvPr>
            <p:ph type="ftr" sz="quarter" idx="11"/>
          </p:nvPr>
        </p:nvSpPr>
        <p:spPr/>
        <p:txBody>
          <a:bodyPr/>
          <a:lstStyle/>
          <a:p>
            <a:r>
              <a:rPr lang="en-US" smtClean="0"/>
              <a:t>Annual Meeting 2011 - December 16, 2011</a:t>
            </a:r>
            <a:endParaRPr lang="it-IT"/>
          </a:p>
        </p:txBody>
      </p:sp>
      <p:sp>
        <p:nvSpPr>
          <p:cNvPr id="6" name="Segnaposto numero diapositiva 5"/>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714093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DAC3417-B2D9-4266-BAC0-65ABD407C27D}" type="datetime1">
              <a:rPr lang="it-IT" smtClean="0"/>
              <a:pPr/>
              <a:t>15/12/2011</a:t>
            </a:fld>
            <a:endParaRPr lang="it-IT"/>
          </a:p>
        </p:txBody>
      </p:sp>
      <p:sp>
        <p:nvSpPr>
          <p:cNvPr id="5" name="Segnaposto piè di pagina 4"/>
          <p:cNvSpPr>
            <a:spLocks noGrp="1"/>
          </p:cNvSpPr>
          <p:nvPr>
            <p:ph type="ftr" sz="quarter" idx="11"/>
          </p:nvPr>
        </p:nvSpPr>
        <p:spPr/>
        <p:txBody>
          <a:bodyPr/>
          <a:lstStyle/>
          <a:p>
            <a:r>
              <a:rPr lang="en-US" smtClean="0"/>
              <a:t>Annual Meeting 2011 - December 16, 2011</a:t>
            </a:r>
            <a:endParaRPr lang="it-IT"/>
          </a:p>
        </p:txBody>
      </p:sp>
      <p:sp>
        <p:nvSpPr>
          <p:cNvPr id="6" name="Segnaposto numero diapositiva 5"/>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1202058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708815" y="274639"/>
            <a:ext cx="2082046"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62677" y="274639"/>
            <a:ext cx="6091913"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53A8CF6-EE8D-40DD-B855-90547DCF8FCF}" type="datetime1">
              <a:rPr lang="it-IT" smtClean="0"/>
              <a:pPr/>
              <a:t>15/12/2011</a:t>
            </a:fld>
            <a:endParaRPr lang="it-IT"/>
          </a:p>
        </p:txBody>
      </p:sp>
      <p:sp>
        <p:nvSpPr>
          <p:cNvPr id="5" name="Segnaposto piè di pagina 4"/>
          <p:cNvSpPr>
            <a:spLocks noGrp="1"/>
          </p:cNvSpPr>
          <p:nvPr>
            <p:ph type="ftr" sz="quarter" idx="11"/>
          </p:nvPr>
        </p:nvSpPr>
        <p:spPr/>
        <p:txBody>
          <a:bodyPr/>
          <a:lstStyle/>
          <a:p>
            <a:r>
              <a:rPr lang="en-US" smtClean="0"/>
              <a:t>Annual Meeting 2011 - December 16, 2011</a:t>
            </a:r>
            <a:endParaRPr lang="it-IT"/>
          </a:p>
        </p:txBody>
      </p:sp>
      <p:sp>
        <p:nvSpPr>
          <p:cNvPr id="6" name="Segnaposto numero diapositiva 5"/>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781934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7BD95B2-E8B7-4250-BC75-90B13F37B7DC}" type="datetime1">
              <a:rPr lang="it-IT" smtClean="0"/>
              <a:pPr/>
              <a:t>15/12/2011</a:t>
            </a:fld>
            <a:endParaRPr lang="it-IT"/>
          </a:p>
        </p:txBody>
      </p:sp>
      <p:sp>
        <p:nvSpPr>
          <p:cNvPr id="5" name="Segnaposto piè di pagina 4"/>
          <p:cNvSpPr>
            <a:spLocks noGrp="1"/>
          </p:cNvSpPr>
          <p:nvPr>
            <p:ph type="ftr" sz="quarter" idx="11"/>
          </p:nvPr>
        </p:nvSpPr>
        <p:spPr/>
        <p:txBody>
          <a:bodyPr/>
          <a:lstStyle/>
          <a:p>
            <a:r>
              <a:rPr lang="en-US" smtClean="0"/>
              <a:t>Annual Meeting 2011 - December 16, 2011</a:t>
            </a:r>
            <a:endParaRPr lang="it-IT"/>
          </a:p>
        </p:txBody>
      </p:sp>
      <p:sp>
        <p:nvSpPr>
          <p:cNvPr id="6" name="Segnaposto numero diapositiva 5"/>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1601096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30966" y="4406901"/>
            <a:ext cx="7865507"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30966" y="2906713"/>
            <a:ext cx="7865507"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8372F354-48A0-4808-9A34-EB0A91961033}" type="datetime1">
              <a:rPr lang="it-IT" smtClean="0"/>
              <a:pPr/>
              <a:t>15/12/2011</a:t>
            </a:fld>
            <a:endParaRPr lang="it-IT"/>
          </a:p>
        </p:txBody>
      </p:sp>
      <p:sp>
        <p:nvSpPr>
          <p:cNvPr id="5" name="Segnaposto piè di pagina 4"/>
          <p:cNvSpPr>
            <a:spLocks noGrp="1"/>
          </p:cNvSpPr>
          <p:nvPr>
            <p:ph type="ftr" sz="quarter" idx="11"/>
          </p:nvPr>
        </p:nvSpPr>
        <p:spPr/>
        <p:txBody>
          <a:bodyPr/>
          <a:lstStyle/>
          <a:p>
            <a:r>
              <a:rPr lang="en-US" smtClean="0"/>
              <a:t>Annual Meeting 2011 - December 16, 2011</a:t>
            </a:r>
            <a:endParaRPr lang="it-IT"/>
          </a:p>
        </p:txBody>
      </p:sp>
      <p:sp>
        <p:nvSpPr>
          <p:cNvPr id="6" name="Segnaposto numero diapositiva 5"/>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2921466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62677" y="1600201"/>
            <a:ext cx="408697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703882" y="1600201"/>
            <a:ext cx="408697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AA737BAE-4729-4ADA-8F37-1BFF7EF73136}" type="datetime1">
              <a:rPr lang="it-IT" smtClean="0"/>
              <a:pPr/>
              <a:t>15/12/2011</a:t>
            </a:fld>
            <a:endParaRPr lang="it-IT"/>
          </a:p>
        </p:txBody>
      </p:sp>
      <p:sp>
        <p:nvSpPr>
          <p:cNvPr id="6" name="Segnaposto piè di pagina 5"/>
          <p:cNvSpPr>
            <a:spLocks noGrp="1"/>
          </p:cNvSpPr>
          <p:nvPr>
            <p:ph type="ftr" sz="quarter" idx="11"/>
          </p:nvPr>
        </p:nvSpPr>
        <p:spPr/>
        <p:txBody>
          <a:bodyPr/>
          <a:lstStyle/>
          <a:p>
            <a:r>
              <a:rPr lang="en-US" smtClean="0"/>
              <a:t>Annual Meeting 2011 - December 16, 2011</a:t>
            </a:r>
            <a:endParaRPr lang="it-IT"/>
          </a:p>
        </p:txBody>
      </p:sp>
      <p:sp>
        <p:nvSpPr>
          <p:cNvPr id="7" name="Segnaposto numero diapositiva 6"/>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3012144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62677" y="1535113"/>
            <a:ext cx="40885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62677" y="2174875"/>
            <a:ext cx="40885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700669" y="1535113"/>
            <a:ext cx="409019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700669" y="2174875"/>
            <a:ext cx="409019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C7B014F-7BC2-40C0-B6A4-55F55DF7C9C2}" type="datetime1">
              <a:rPr lang="it-IT" smtClean="0"/>
              <a:pPr/>
              <a:t>15/12/2011</a:t>
            </a:fld>
            <a:endParaRPr lang="it-IT"/>
          </a:p>
        </p:txBody>
      </p:sp>
      <p:sp>
        <p:nvSpPr>
          <p:cNvPr id="8" name="Segnaposto piè di pagina 7"/>
          <p:cNvSpPr>
            <a:spLocks noGrp="1"/>
          </p:cNvSpPr>
          <p:nvPr>
            <p:ph type="ftr" sz="quarter" idx="11"/>
          </p:nvPr>
        </p:nvSpPr>
        <p:spPr/>
        <p:txBody>
          <a:bodyPr/>
          <a:lstStyle/>
          <a:p>
            <a:r>
              <a:rPr lang="en-US" smtClean="0"/>
              <a:t>Annual Meeting 2011 - December 16, 2011</a:t>
            </a:r>
            <a:endParaRPr lang="it-IT"/>
          </a:p>
        </p:txBody>
      </p:sp>
      <p:sp>
        <p:nvSpPr>
          <p:cNvPr id="9" name="Segnaposto numero diapositiva 8"/>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946020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044648A0-EB97-47F9-8B01-BA05A93E7960}" type="datetime1">
              <a:rPr lang="it-IT" smtClean="0"/>
              <a:pPr/>
              <a:t>15/12/2011</a:t>
            </a:fld>
            <a:endParaRPr lang="it-IT"/>
          </a:p>
        </p:txBody>
      </p:sp>
      <p:sp>
        <p:nvSpPr>
          <p:cNvPr id="4" name="Segnaposto piè di pagina 3"/>
          <p:cNvSpPr>
            <a:spLocks noGrp="1"/>
          </p:cNvSpPr>
          <p:nvPr>
            <p:ph type="ftr" sz="quarter" idx="11"/>
          </p:nvPr>
        </p:nvSpPr>
        <p:spPr/>
        <p:txBody>
          <a:bodyPr/>
          <a:lstStyle/>
          <a:p>
            <a:r>
              <a:rPr lang="en-US" smtClean="0"/>
              <a:t>Annual Meeting 2011 - December 16, 2011</a:t>
            </a:r>
            <a:endParaRPr lang="it-IT"/>
          </a:p>
        </p:txBody>
      </p:sp>
      <p:sp>
        <p:nvSpPr>
          <p:cNvPr id="5" name="Segnaposto numero diapositiva 4"/>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547931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93DCCCE-1A71-4DF8-910A-ED4EA57DC8E8}" type="datetime1">
              <a:rPr lang="it-IT" smtClean="0"/>
              <a:pPr/>
              <a:t>15/12/2011</a:t>
            </a:fld>
            <a:endParaRPr lang="it-IT"/>
          </a:p>
        </p:txBody>
      </p:sp>
      <p:sp>
        <p:nvSpPr>
          <p:cNvPr id="3" name="Segnaposto piè di pagina 2"/>
          <p:cNvSpPr>
            <a:spLocks noGrp="1"/>
          </p:cNvSpPr>
          <p:nvPr>
            <p:ph type="ftr" sz="quarter" idx="11"/>
          </p:nvPr>
        </p:nvSpPr>
        <p:spPr/>
        <p:txBody>
          <a:bodyPr/>
          <a:lstStyle/>
          <a:p>
            <a:r>
              <a:rPr lang="en-US" smtClean="0"/>
              <a:t>Annual Meeting 2011 - December 16, 2011</a:t>
            </a:r>
            <a:endParaRPr lang="it-IT"/>
          </a:p>
        </p:txBody>
      </p:sp>
      <p:sp>
        <p:nvSpPr>
          <p:cNvPr id="4" name="Segnaposto numero diapositiva 3"/>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356991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62678" y="273050"/>
            <a:ext cx="3044350"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617876" y="273051"/>
            <a:ext cx="517298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62678" y="1435101"/>
            <a:ext cx="30443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D14E020-5F0A-49D8-8D8D-3E23897B0CE3}" type="datetime1">
              <a:rPr lang="it-IT" smtClean="0"/>
              <a:pPr/>
              <a:t>15/12/2011</a:t>
            </a:fld>
            <a:endParaRPr lang="it-IT"/>
          </a:p>
        </p:txBody>
      </p:sp>
      <p:sp>
        <p:nvSpPr>
          <p:cNvPr id="6" name="Segnaposto piè di pagina 5"/>
          <p:cNvSpPr>
            <a:spLocks noGrp="1"/>
          </p:cNvSpPr>
          <p:nvPr>
            <p:ph type="ftr" sz="quarter" idx="11"/>
          </p:nvPr>
        </p:nvSpPr>
        <p:spPr/>
        <p:txBody>
          <a:bodyPr/>
          <a:lstStyle/>
          <a:p>
            <a:r>
              <a:rPr lang="en-US" smtClean="0"/>
              <a:t>Annual Meeting 2011 - December 16, 2011</a:t>
            </a:r>
            <a:endParaRPr lang="it-IT"/>
          </a:p>
        </p:txBody>
      </p:sp>
      <p:sp>
        <p:nvSpPr>
          <p:cNvPr id="7" name="Segnaposto numero diapositiva 6"/>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2506724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813758" y="4800600"/>
            <a:ext cx="5552123"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813758" y="612775"/>
            <a:ext cx="555212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813758" y="5367338"/>
            <a:ext cx="555212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E19B616B-F041-4516-B7B1-CF6D881F906D}" type="datetime1">
              <a:rPr lang="it-IT" smtClean="0"/>
              <a:pPr/>
              <a:t>15/12/2011</a:t>
            </a:fld>
            <a:endParaRPr lang="it-IT"/>
          </a:p>
        </p:txBody>
      </p:sp>
      <p:sp>
        <p:nvSpPr>
          <p:cNvPr id="6" name="Segnaposto piè di pagina 5"/>
          <p:cNvSpPr>
            <a:spLocks noGrp="1"/>
          </p:cNvSpPr>
          <p:nvPr>
            <p:ph type="ftr" sz="quarter" idx="11"/>
          </p:nvPr>
        </p:nvSpPr>
        <p:spPr/>
        <p:txBody>
          <a:bodyPr/>
          <a:lstStyle/>
          <a:p>
            <a:r>
              <a:rPr lang="en-US" smtClean="0"/>
              <a:t>Annual Meeting 2011 - December 16, 2011</a:t>
            </a:r>
            <a:endParaRPr lang="it-IT"/>
          </a:p>
        </p:txBody>
      </p:sp>
      <p:sp>
        <p:nvSpPr>
          <p:cNvPr id="7" name="Segnaposto numero diapositiva 6"/>
          <p:cNvSpPr>
            <a:spLocks noGrp="1"/>
          </p:cNvSpPr>
          <p:nvPr>
            <p:ph type="sldNum" sz="quarter" idx="12"/>
          </p:nvPr>
        </p:nvSpPr>
        <p:spPr/>
        <p:txBody>
          <a:bodyPr/>
          <a:lstStyle/>
          <a:p>
            <a:fld id="{425AD081-4C07-4692-8FF9-55A0094B22B3}" type="slidenum">
              <a:rPr lang="it-IT" smtClean="0"/>
              <a:pPr/>
              <a:t>‹N›</a:t>
            </a:fld>
            <a:endParaRPr lang="it-IT"/>
          </a:p>
        </p:txBody>
      </p:sp>
    </p:spTree>
    <p:extLst>
      <p:ext uri="{BB962C8B-B14F-4D97-AF65-F5344CB8AC3E}">
        <p14:creationId xmlns:p14="http://schemas.microsoft.com/office/powerpoint/2010/main" val="736937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62677" y="274638"/>
            <a:ext cx="8328184"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62677" y="1600201"/>
            <a:ext cx="8328184"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62677" y="6356351"/>
            <a:ext cx="21591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0AA357-6CB8-4F75-868B-D641B12E6000}" type="datetime1">
              <a:rPr lang="it-IT" smtClean="0"/>
              <a:pPr/>
              <a:t>15/12/2011</a:t>
            </a:fld>
            <a:endParaRPr lang="it-IT"/>
          </a:p>
        </p:txBody>
      </p:sp>
      <p:sp>
        <p:nvSpPr>
          <p:cNvPr id="5" name="Segnaposto piè di pagina 4"/>
          <p:cNvSpPr>
            <a:spLocks noGrp="1"/>
          </p:cNvSpPr>
          <p:nvPr>
            <p:ph type="ftr" sz="quarter" idx="3"/>
          </p:nvPr>
        </p:nvSpPr>
        <p:spPr>
          <a:xfrm>
            <a:off x="3161626" y="6356351"/>
            <a:ext cx="293028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Annual Meeting 2011 - December 16, 2011</a:t>
            </a:r>
            <a:endParaRPr lang="it-IT"/>
          </a:p>
        </p:txBody>
      </p:sp>
      <p:sp>
        <p:nvSpPr>
          <p:cNvPr id="6" name="Segnaposto numero diapositiva 5"/>
          <p:cNvSpPr>
            <a:spLocks noGrp="1"/>
          </p:cNvSpPr>
          <p:nvPr>
            <p:ph type="sldNum" sz="quarter" idx="4"/>
          </p:nvPr>
        </p:nvSpPr>
        <p:spPr>
          <a:xfrm>
            <a:off x="6631702" y="6356351"/>
            <a:ext cx="21591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5AD081-4C07-4692-8FF9-55A0094B22B3}" type="slidenum">
              <a:rPr lang="it-IT" smtClean="0"/>
              <a:pPr/>
              <a:t>‹N›</a:t>
            </a:fld>
            <a:endParaRPr lang="it-IT"/>
          </a:p>
        </p:txBody>
      </p:sp>
    </p:spTree>
    <p:extLst>
      <p:ext uri="{BB962C8B-B14F-4D97-AF65-F5344CB8AC3E}">
        <p14:creationId xmlns:p14="http://schemas.microsoft.com/office/powerpoint/2010/main" val="394861714"/>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000" y="108000"/>
            <a:ext cx="9180000" cy="720000"/>
          </a:xfrm>
          <a:solidFill>
            <a:schemeClr val="bg1"/>
          </a:solidFill>
        </p:spPr>
        <p:txBody>
          <a:bodyPr>
            <a:normAutofit fontScale="90000"/>
          </a:bodyPr>
          <a:lstStyle/>
          <a:p>
            <a:r>
              <a:rPr lang="it-IT" dirty="0" smtClean="0"/>
              <a:t>  </a:t>
            </a:r>
            <a:endParaRPr lang="it-IT" dirty="0"/>
          </a:p>
        </p:txBody>
      </p:sp>
      <p:sp>
        <p:nvSpPr>
          <p:cNvPr id="3" name="Sottotitolo 2"/>
          <p:cNvSpPr>
            <a:spLocks noGrp="1"/>
          </p:cNvSpPr>
          <p:nvPr>
            <p:ph type="subTitle" idx="1"/>
          </p:nvPr>
        </p:nvSpPr>
        <p:spPr>
          <a:xfrm>
            <a:off x="36000" y="864000"/>
            <a:ext cx="9180000" cy="5940000"/>
          </a:xfrm>
          <a:solidFill>
            <a:schemeClr val="bg1"/>
          </a:solidFill>
        </p:spPr>
        <p:txBody>
          <a:bodyPr/>
          <a:lstStyle/>
          <a:p>
            <a:endParaRPr lang="en-US" b="1" dirty="0" smtClean="0"/>
          </a:p>
          <a:p>
            <a:endParaRPr lang="en-US" b="1" dirty="0"/>
          </a:p>
          <a:p>
            <a:r>
              <a:rPr lang="en-US" b="1" dirty="0">
                <a:solidFill>
                  <a:schemeClr val="tx1">
                    <a:lumMod val="75000"/>
                    <a:lumOff val="25000"/>
                  </a:schemeClr>
                </a:solidFill>
                <a:latin typeface="Calibri" pitchFamily="34" charset="0"/>
                <a:cs typeface="Calibri" pitchFamily="34" charset="0"/>
              </a:rPr>
              <a:t>ANNUAL MEETING 2011</a:t>
            </a:r>
            <a:r>
              <a:rPr lang="en-US" sz="3600" b="1" dirty="0">
                <a:solidFill>
                  <a:srgbClr val="898989"/>
                </a:solidFill>
                <a:latin typeface="Calibri" pitchFamily="34" charset="0"/>
                <a:cs typeface="Calibri" pitchFamily="34" charset="0"/>
              </a:rPr>
              <a:t/>
            </a:r>
            <a:br>
              <a:rPr lang="en-US" sz="3600" b="1" dirty="0">
                <a:solidFill>
                  <a:srgbClr val="898989"/>
                </a:solidFill>
                <a:latin typeface="Calibri" pitchFamily="34" charset="0"/>
                <a:cs typeface="Calibri" pitchFamily="34" charset="0"/>
              </a:rPr>
            </a:br>
            <a:endParaRPr lang="en-US" sz="3600" b="1" dirty="0" smtClean="0">
              <a:solidFill>
                <a:srgbClr val="898989"/>
              </a:solidFill>
              <a:latin typeface="Calibri" pitchFamily="34" charset="0"/>
              <a:cs typeface="Calibri" pitchFamily="34" charset="0"/>
            </a:endParaRPr>
          </a:p>
          <a:p>
            <a:r>
              <a:rPr lang="en-US" sz="4000" b="1" dirty="0" smtClean="0">
                <a:solidFill>
                  <a:srgbClr val="FF0000"/>
                </a:solidFill>
                <a:latin typeface="Calibri" pitchFamily="34" charset="0"/>
                <a:cs typeface="Calibri" pitchFamily="34" charset="0"/>
              </a:rPr>
              <a:t>AFTER  FUKUSHIMA  ACCIDENT</a:t>
            </a:r>
          </a:p>
          <a:p>
            <a:r>
              <a:rPr lang="en-US" sz="3600" b="1" dirty="0">
                <a:solidFill>
                  <a:srgbClr val="898989"/>
                </a:solidFill>
                <a:latin typeface="Calibri" pitchFamily="34" charset="0"/>
                <a:cs typeface="Calibri" pitchFamily="34" charset="0"/>
              </a:rPr>
              <a:t> </a:t>
            </a:r>
            <a:endParaRPr lang="it-IT" sz="3600" b="1" dirty="0">
              <a:solidFill>
                <a:srgbClr val="898989"/>
              </a:solidFill>
              <a:latin typeface="Calibri" pitchFamily="34" charset="0"/>
              <a:cs typeface="Calibri" pitchFamily="34" charset="0"/>
            </a:endParaRPr>
          </a:p>
          <a:p>
            <a:r>
              <a:rPr lang="en-US" sz="2000" b="1" dirty="0" smtClean="0">
                <a:solidFill>
                  <a:schemeClr val="tx1">
                    <a:lumMod val="75000"/>
                    <a:lumOff val="25000"/>
                  </a:schemeClr>
                </a:solidFill>
                <a:latin typeface="Calibri" pitchFamily="34" charset="0"/>
                <a:cs typeface="Calibri" pitchFamily="34" charset="0"/>
              </a:rPr>
              <a:t>L. </a:t>
            </a:r>
            <a:r>
              <a:rPr lang="en-US" sz="2000" b="1" dirty="0" err="1" smtClean="0">
                <a:solidFill>
                  <a:schemeClr val="tx1">
                    <a:lumMod val="75000"/>
                    <a:lumOff val="25000"/>
                  </a:schemeClr>
                </a:solidFill>
                <a:latin typeface="Calibri" pitchFamily="34" charset="0"/>
                <a:cs typeface="Calibri" pitchFamily="34" charset="0"/>
              </a:rPr>
              <a:t>Antola</a:t>
            </a:r>
            <a:endParaRPr lang="it-IT" sz="2000" b="1" dirty="0">
              <a:solidFill>
                <a:schemeClr val="tx1">
                  <a:lumMod val="75000"/>
                  <a:lumOff val="25000"/>
                </a:schemeClr>
              </a:solidFill>
              <a:latin typeface="Calibri" pitchFamily="34" charset="0"/>
              <a:cs typeface="Calibri" pitchFamily="34"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20000" y="360000"/>
            <a:ext cx="1872295" cy="586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65825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691" y="-171399"/>
            <a:ext cx="9465920" cy="864095"/>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Emerging Considerations</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26783" y="692696"/>
            <a:ext cx="9363358" cy="6208505"/>
          </a:xfrm>
          <a:solidFill>
            <a:schemeClr val="bg1"/>
          </a:solidFill>
        </p:spPr>
        <p:txBody>
          <a:bodyPr>
            <a:normAutofit fontScale="92500" lnSpcReduction="10000"/>
          </a:bodyPr>
          <a:lstStyle/>
          <a:p>
            <a:pPr marL="457200" indent="-457200" algn="l">
              <a:buFont typeface="Wingdings" pitchFamily="2" charset="2"/>
              <a:buChar char="q"/>
            </a:pPr>
            <a:endParaRPr lang="en-US" dirty="0" smtClean="0">
              <a:solidFill>
                <a:schemeClr val="tx1">
                  <a:lumMod val="85000"/>
                  <a:lumOff val="15000"/>
                </a:schemeClr>
              </a:solidFill>
            </a:endParaRPr>
          </a:p>
          <a:p>
            <a:pPr marL="914400" lvl="1" indent="-457200" algn="l">
              <a:buFont typeface="Wingdings" pitchFamily="2" charset="2"/>
              <a:buChar char="q"/>
            </a:pPr>
            <a:r>
              <a:rPr lang="en-US" dirty="0" smtClean="0">
                <a:solidFill>
                  <a:schemeClr val="tx1">
                    <a:lumMod val="85000"/>
                    <a:lumOff val="15000"/>
                  </a:schemeClr>
                </a:solidFill>
              </a:rPr>
              <a:t>The </a:t>
            </a:r>
            <a:r>
              <a:rPr lang="en-US" dirty="0">
                <a:solidFill>
                  <a:schemeClr val="tx1">
                    <a:lumMod val="85000"/>
                    <a:lumOff val="15000"/>
                  </a:schemeClr>
                </a:solidFill>
              </a:rPr>
              <a:t>Fukushima accident has brought at the attention of utilities, designers and regulators an extremely important set of issues which are under </a:t>
            </a:r>
            <a:r>
              <a:rPr lang="en-US" dirty="0" smtClean="0">
                <a:solidFill>
                  <a:schemeClr val="tx1">
                    <a:lumMod val="85000"/>
                    <a:lumOff val="15000"/>
                  </a:schemeClr>
                </a:solidFill>
              </a:rPr>
              <a:t> analysis</a:t>
            </a:r>
            <a:endParaRPr lang="it-IT" dirty="0">
              <a:solidFill>
                <a:schemeClr val="tx1">
                  <a:lumMod val="85000"/>
                  <a:lumOff val="15000"/>
                </a:schemeClr>
              </a:solidFill>
            </a:endParaRPr>
          </a:p>
          <a:p>
            <a:pPr lvl="1" algn="l"/>
            <a:r>
              <a:rPr lang="en-US" dirty="0">
                <a:solidFill>
                  <a:schemeClr val="tx1">
                    <a:lumMod val="85000"/>
                    <a:lumOff val="15000"/>
                  </a:schemeClr>
                </a:solidFill>
              </a:rPr>
              <a:t>  </a:t>
            </a:r>
            <a:endParaRPr lang="it-IT" dirty="0">
              <a:solidFill>
                <a:schemeClr val="tx1">
                  <a:lumMod val="85000"/>
                  <a:lumOff val="15000"/>
                </a:schemeClr>
              </a:solidFill>
            </a:endParaRPr>
          </a:p>
          <a:p>
            <a:pPr marL="914400" lvl="1" indent="-457200" algn="l">
              <a:buFont typeface="Wingdings" pitchFamily="2" charset="2"/>
              <a:buChar char="q"/>
            </a:pPr>
            <a:r>
              <a:rPr lang="en-US" dirty="0">
                <a:solidFill>
                  <a:schemeClr val="tx1">
                    <a:lumMod val="85000"/>
                    <a:lumOff val="15000"/>
                  </a:schemeClr>
                </a:solidFill>
              </a:rPr>
              <a:t>While the NPP </a:t>
            </a:r>
            <a:r>
              <a:rPr lang="en-US" dirty="0" smtClean="0">
                <a:solidFill>
                  <a:schemeClr val="tx1">
                    <a:lumMod val="85000"/>
                    <a:lumOff val="15000"/>
                  </a:schemeClr>
                </a:solidFill>
              </a:rPr>
              <a:t>structures/systems  appear </a:t>
            </a:r>
            <a:r>
              <a:rPr lang="en-US" dirty="0">
                <a:solidFill>
                  <a:schemeClr val="tx1">
                    <a:lumMod val="85000"/>
                    <a:lumOff val="15000"/>
                  </a:schemeClr>
                </a:solidFill>
              </a:rPr>
              <a:t>to have successfully withstood the seismic event, the defense against the seism-generated tsunami has failed, due to </a:t>
            </a:r>
            <a:r>
              <a:rPr lang="en-US" dirty="0" smtClean="0">
                <a:solidFill>
                  <a:schemeClr val="tx1">
                    <a:lumMod val="85000"/>
                    <a:lumOff val="15000"/>
                  </a:schemeClr>
                </a:solidFill>
              </a:rPr>
              <a:t>underestimation</a:t>
            </a:r>
          </a:p>
          <a:p>
            <a:pPr lvl="1" algn="l"/>
            <a:endParaRPr lang="en-US" sz="1100" dirty="0" smtClean="0">
              <a:solidFill>
                <a:schemeClr val="tx1">
                  <a:lumMod val="85000"/>
                  <a:lumOff val="15000"/>
                </a:schemeClr>
              </a:solidFill>
            </a:endParaRPr>
          </a:p>
          <a:p>
            <a:pPr marL="914400" lvl="1" indent="-457200" algn="l">
              <a:buFont typeface="Wingdings" pitchFamily="2" charset="2"/>
              <a:buChar char="q"/>
            </a:pPr>
            <a:r>
              <a:rPr lang="en-US" dirty="0" smtClean="0">
                <a:solidFill>
                  <a:schemeClr val="tx1">
                    <a:lumMod val="85000"/>
                    <a:lumOff val="15000"/>
                  </a:schemeClr>
                </a:solidFill>
              </a:rPr>
              <a:t>This has determined a </a:t>
            </a:r>
            <a:r>
              <a:rPr lang="en-US" dirty="0">
                <a:solidFill>
                  <a:schemeClr val="tx1">
                    <a:lumMod val="85000"/>
                    <a:lumOff val="15000"/>
                  </a:schemeClr>
                </a:solidFill>
              </a:rPr>
              <a:t>common-caused </a:t>
            </a:r>
            <a:r>
              <a:rPr lang="en-US" dirty="0" smtClean="0">
                <a:solidFill>
                  <a:schemeClr val="tx1">
                    <a:lumMod val="85000"/>
                    <a:lumOff val="15000"/>
                  </a:schemeClr>
                </a:solidFill>
              </a:rPr>
              <a:t>total loss </a:t>
            </a:r>
            <a:r>
              <a:rPr lang="en-US" dirty="0">
                <a:solidFill>
                  <a:schemeClr val="tx1">
                    <a:lumMod val="85000"/>
                    <a:lumOff val="15000"/>
                  </a:schemeClr>
                </a:solidFill>
              </a:rPr>
              <a:t>of </a:t>
            </a:r>
            <a:r>
              <a:rPr lang="en-US" dirty="0" smtClean="0">
                <a:solidFill>
                  <a:schemeClr val="tx1">
                    <a:lumMod val="85000"/>
                    <a:lumOff val="15000"/>
                  </a:schemeClr>
                </a:solidFill>
              </a:rPr>
              <a:t>ac-power which, after </a:t>
            </a:r>
            <a:r>
              <a:rPr lang="en-US" dirty="0">
                <a:solidFill>
                  <a:schemeClr val="tx1">
                    <a:lumMod val="85000"/>
                    <a:lumOff val="15000"/>
                  </a:schemeClr>
                </a:solidFill>
              </a:rPr>
              <a:t>a partial initial operation of steam driven reactor cooling system, </a:t>
            </a:r>
            <a:r>
              <a:rPr lang="en-US" dirty="0" smtClean="0">
                <a:solidFill>
                  <a:schemeClr val="tx1">
                    <a:lumMod val="85000"/>
                    <a:lumOff val="15000"/>
                  </a:schemeClr>
                </a:solidFill>
              </a:rPr>
              <a:t>has caused the loss </a:t>
            </a:r>
            <a:r>
              <a:rPr lang="en-US" dirty="0">
                <a:solidFill>
                  <a:schemeClr val="tx1">
                    <a:lumMod val="85000"/>
                    <a:lumOff val="15000"/>
                  </a:schemeClr>
                </a:solidFill>
              </a:rPr>
              <a:t>of cooling function on four units  </a:t>
            </a:r>
            <a:r>
              <a:rPr lang="en-US" dirty="0" smtClean="0">
                <a:solidFill>
                  <a:schemeClr val="tx1">
                    <a:lumMod val="85000"/>
                    <a:lumOff val="15000"/>
                  </a:schemeClr>
                </a:solidFill>
              </a:rPr>
              <a:t>(reactors </a:t>
            </a:r>
            <a:r>
              <a:rPr lang="en-US" dirty="0">
                <a:solidFill>
                  <a:schemeClr val="tx1">
                    <a:lumMod val="85000"/>
                    <a:lumOff val="15000"/>
                  </a:schemeClr>
                </a:solidFill>
              </a:rPr>
              <a:t>core and spent fuel </a:t>
            </a:r>
            <a:r>
              <a:rPr lang="en-US" dirty="0" smtClean="0">
                <a:solidFill>
                  <a:schemeClr val="tx1">
                    <a:lumMod val="85000"/>
                    <a:lumOff val="15000"/>
                  </a:schemeClr>
                </a:solidFill>
              </a:rPr>
              <a:t>pool)</a:t>
            </a:r>
            <a:endParaRPr lang="it-IT" dirty="0">
              <a:solidFill>
                <a:schemeClr val="tx1">
                  <a:lumMod val="85000"/>
                  <a:lumOff val="15000"/>
                </a:schemeClr>
              </a:solidFill>
            </a:endParaRPr>
          </a:p>
          <a:p>
            <a:r>
              <a:rPr lang="en-US" dirty="0"/>
              <a:t> </a:t>
            </a:r>
            <a:endParaRPr lang="it-IT" dirty="0"/>
          </a:p>
        </p:txBody>
      </p:sp>
      <p:sp>
        <p:nvSpPr>
          <p:cNvPr id="6" name="Titolo 1"/>
          <p:cNvSpPr txBox="1">
            <a:spLocks/>
          </p:cNvSpPr>
          <p:nvPr/>
        </p:nvSpPr>
        <p:spPr>
          <a:xfrm>
            <a:off x="0" y="6309321"/>
            <a:ext cx="7395852" cy="573441"/>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4464" y="6455957"/>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00710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691" y="-171399"/>
            <a:ext cx="9465920" cy="864095"/>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Emerging Considerations</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26783" y="692696"/>
            <a:ext cx="9363358" cy="6208505"/>
          </a:xfrm>
          <a:solidFill>
            <a:schemeClr val="bg1"/>
          </a:solidFill>
        </p:spPr>
        <p:txBody>
          <a:bodyPr>
            <a:normAutofit/>
          </a:bodyPr>
          <a:lstStyle/>
          <a:p>
            <a:endParaRPr lang="it-IT" sz="900" dirty="0" smtClean="0"/>
          </a:p>
          <a:p>
            <a:pPr marL="914400" lvl="1" indent="-457200" algn="l">
              <a:buFont typeface="Wingdings" pitchFamily="2" charset="2"/>
              <a:buChar char="q"/>
            </a:pPr>
            <a:r>
              <a:rPr lang="en-US" dirty="0" smtClean="0">
                <a:solidFill>
                  <a:schemeClr val="tx1">
                    <a:lumMod val="85000"/>
                    <a:lumOff val="15000"/>
                  </a:schemeClr>
                </a:solidFill>
                <a:latin typeface="+mj-lt"/>
              </a:rPr>
              <a:t>The </a:t>
            </a:r>
            <a:r>
              <a:rPr lang="en-US" dirty="0">
                <a:solidFill>
                  <a:schemeClr val="tx1">
                    <a:lumMod val="85000"/>
                    <a:lumOff val="15000"/>
                  </a:schemeClr>
                </a:solidFill>
                <a:latin typeface="+mj-lt"/>
              </a:rPr>
              <a:t>accident in Fukushima shows a peculiar feature</a:t>
            </a:r>
            <a:r>
              <a:rPr lang="en-US" dirty="0" smtClean="0">
                <a:solidFill>
                  <a:schemeClr val="tx1">
                    <a:lumMod val="85000"/>
                    <a:lumOff val="15000"/>
                  </a:schemeClr>
                </a:solidFill>
                <a:latin typeface="+mj-lt"/>
              </a:rPr>
              <a:t>:</a:t>
            </a:r>
          </a:p>
          <a:p>
            <a:pPr lvl="1" algn="l"/>
            <a:endParaRPr lang="en-US" sz="1000" dirty="0" smtClean="0">
              <a:solidFill>
                <a:schemeClr val="tx1">
                  <a:lumMod val="85000"/>
                  <a:lumOff val="15000"/>
                </a:schemeClr>
              </a:solidFill>
              <a:latin typeface="+mj-lt"/>
            </a:endParaRPr>
          </a:p>
          <a:p>
            <a:pPr marL="1371600" lvl="2" indent="-457200" algn="l">
              <a:buFont typeface="Wingdings" pitchFamily="2" charset="2"/>
              <a:buChar char="q"/>
            </a:pPr>
            <a:r>
              <a:rPr lang="en-US" sz="2800" dirty="0" smtClean="0">
                <a:solidFill>
                  <a:schemeClr val="tx1">
                    <a:lumMod val="85000"/>
                    <a:lumOff val="15000"/>
                  </a:schemeClr>
                </a:solidFill>
                <a:latin typeface="+mj-lt"/>
              </a:rPr>
              <a:t> it has highlighted a significant number </a:t>
            </a:r>
            <a:r>
              <a:rPr lang="en-US" sz="2800" dirty="0">
                <a:solidFill>
                  <a:schemeClr val="tx1">
                    <a:lumMod val="85000"/>
                    <a:lumOff val="15000"/>
                  </a:schemeClr>
                </a:solidFill>
                <a:latin typeface="+mj-lt"/>
              </a:rPr>
              <a:t>of deficiencies and weaknesses </a:t>
            </a:r>
            <a:endParaRPr lang="en-US" sz="2800" dirty="0" smtClean="0">
              <a:solidFill>
                <a:schemeClr val="tx1">
                  <a:lumMod val="85000"/>
                  <a:lumOff val="15000"/>
                </a:schemeClr>
              </a:solidFill>
              <a:latin typeface="+mj-lt"/>
            </a:endParaRPr>
          </a:p>
          <a:p>
            <a:pPr marL="1371600" lvl="2" indent="-457200" algn="l">
              <a:buFont typeface="Wingdings" pitchFamily="2" charset="2"/>
              <a:buChar char="q"/>
            </a:pPr>
            <a:r>
              <a:rPr lang="en-US" sz="2800" dirty="0" smtClean="0">
                <a:solidFill>
                  <a:schemeClr val="tx1">
                    <a:lumMod val="85000"/>
                    <a:lumOff val="15000"/>
                  </a:schemeClr>
                </a:solidFill>
                <a:latin typeface="+mj-lt"/>
              </a:rPr>
              <a:t>the </a:t>
            </a:r>
            <a:r>
              <a:rPr lang="en-US" sz="2800" dirty="0">
                <a:solidFill>
                  <a:schemeClr val="tx1">
                    <a:lumMod val="85000"/>
                    <a:lumOff val="15000"/>
                  </a:schemeClr>
                </a:solidFill>
                <a:latin typeface="+mj-lt"/>
              </a:rPr>
              <a:t>issues cover a very wide spectrum of technical </a:t>
            </a:r>
            <a:r>
              <a:rPr lang="en-US" sz="2800" dirty="0" smtClean="0">
                <a:solidFill>
                  <a:schemeClr val="tx1">
                    <a:lumMod val="85000"/>
                    <a:lumOff val="15000"/>
                  </a:schemeClr>
                </a:solidFill>
                <a:latin typeface="+mj-lt"/>
              </a:rPr>
              <a:t> and organizational/management   areas including  responsibilities</a:t>
            </a:r>
          </a:p>
          <a:p>
            <a:pPr marL="1371600" lvl="2" indent="-457200" algn="l">
              <a:buFont typeface="Wingdings" pitchFamily="2" charset="2"/>
              <a:buChar char="q"/>
            </a:pPr>
            <a:r>
              <a:rPr lang="en-US" sz="2800" dirty="0">
                <a:solidFill>
                  <a:schemeClr val="tx1">
                    <a:lumMod val="85000"/>
                    <a:lumOff val="15000"/>
                  </a:schemeClr>
                </a:solidFill>
                <a:latin typeface="+mj-lt"/>
              </a:rPr>
              <a:t>t</a:t>
            </a:r>
            <a:r>
              <a:rPr lang="en-US" sz="2800" dirty="0" smtClean="0">
                <a:solidFill>
                  <a:schemeClr val="tx1">
                    <a:lumMod val="85000"/>
                    <a:lumOff val="15000"/>
                  </a:schemeClr>
                </a:solidFill>
                <a:latin typeface="+mj-lt"/>
              </a:rPr>
              <a:t>he lessons learned impact at the same time the </a:t>
            </a:r>
            <a:r>
              <a:rPr lang="en-US" sz="2800" dirty="0">
                <a:solidFill>
                  <a:schemeClr val="tx1">
                    <a:lumMod val="85000"/>
                    <a:lumOff val="15000"/>
                  </a:schemeClr>
                </a:solidFill>
                <a:latin typeface="+mj-lt"/>
              </a:rPr>
              <a:t>activity of designers, operators and regulators.</a:t>
            </a:r>
            <a:endParaRPr lang="it-IT" sz="2800" dirty="0">
              <a:solidFill>
                <a:schemeClr val="tx1">
                  <a:lumMod val="85000"/>
                  <a:lumOff val="15000"/>
                </a:schemeClr>
              </a:solidFill>
              <a:latin typeface="+mj-lt"/>
            </a:endParaRPr>
          </a:p>
        </p:txBody>
      </p:sp>
      <p:sp>
        <p:nvSpPr>
          <p:cNvPr id="6" name="Titolo 1"/>
          <p:cNvSpPr txBox="1">
            <a:spLocks/>
          </p:cNvSpPr>
          <p:nvPr/>
        </p:nvSpPr>
        <p:spPr>
          <a:xfrm>
            <a:off x="0" y="6309321"/>
            <a:ext cx="7395852" cy="573441"/>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4464" y="6455957"/>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38672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691" y="-171399"/>
            <a:ext cx="9465920" cy="864095"/>
          </a:xfrm>
          <a:solidFill>
            <a:schemeClr val="bg1"/>
          </a:solidFill>
        </p:spPr>
        <p:txBody>
          <a:bodyPr>
            <a:normAutofit/>
          </a:bodyPr>
          <a:lstStyle/>
          <a:p>
            <a:r>
              <a:rPr lang="en-US" sz="3600" b="1" dirty="0">
                <a:solidFill>
                  <a:srgbClr val="FF0000"/>
                </a:solidFill>
                <a:latin typeface="Calibri" pitchFamily="34" charset="0"/>
                <a:cs typeface="Calibri" pitchFamily="34" charset="0"/>
              </a:rPr>
              <a:t>Emerging Considerations</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26783" y="692696"/>
            <a:ext cx="9363358" cy="6208505"/>
          </a:xfrm>
          <a:solidFill>
            <a:schemeClr val="bg1"/>
          </a:solidFill>
        </p:spPr>
        <p:txBody>
          <a:bodyPr>
            <a:normAutofit/>
          </a:bodyPr>
          <a:lstStyle/>
          <a:p>
            <a:pPr marL="914400" lvl="1" indent="-457200" algn="l">
              <a:buFont typeface="Wingdings" pitchFamily="2" charset="2"/>
              <a:buChar char="q"/>
            </a:pPr>
            <a:r>
              <a:rPr lang="en-US" dirty="0" smtClean="0">
                <a:solidFill>
                  <a:schemeClr val="tx1">
                    <a:lumMod val="85000"/>
                    <a:lumOff val="15000"/>
                  </a:schemeClr>
                </a:solidFill>
              </a:rPr>
              <a:t>The </a:t>
            </a:r>
            <a:r>
              <a:rPr lang="en-US" dirty="0">
                <a:solidFill>
                  <a:schemeClr val="tx1">
                    <a:lumMod val="85000"/>
                    <a:lumOff val="15000"/>
                  </a:schemeClr>
                </a:solidFill>
              </a:rPr>
              <a:t>indications emerging from Fukushima accident </a:t>
            </a:r>
            <a:r>
              <a:rPr lang="en-US" dirty="0" smtClean="0">
                <a:solidFill>
                  <a:schemeClr val="tx1">
                    <a:lumMod val="85000"/>
                    <a:lumOff val="15000"/>
                  </a:schemeClr>
                </a:solidFill>
              </a:rPr>
              <a:t>can     be distinguished for  </a:t>
            </a:r>
            <a:r>
              <a:rPr lang="en-US" dirty="0">
                <a:solidFill>
                  <a:schemeClr val="tx1">
                    <a:lumMod val="85000"/>
                    <a:lumOff val="15000"/>
                  </a:schemeClr>
                </a:solidFill>
              </a:rPr>
              <a:t>‘’new design’’ and ‘’operating NPP’’. </a:t>
            </a:r>
            <a:endParaRPr lang="en-US" dirty="0" smtClean="0">
              <a:solidFill>
                <a:schemeClr val="tx1">
                  <a:lumMod val="85000"/>
                  <a:lumOff val="15000"/>
                </a:schemeClr>
              </a:solidFill>
            </a:endParaRPr>
          </a:p>
          <a:p>
            <a:pPr marL="914400" lvl="1" indent="-457200" algn="l"/>
            <a:endParaRPr lang="en-US" sz="1000" dirty="0" smtClean="0">
              <a:solidFill>
                <a:schemeClr val="tx1">
                  <a:lumMod val="85000"/>
                  <a:lumOff val="15000"/>
                </a:schemeClr>
              </a:solidFill>
            </a:endParaRPr>
          </a:p>
          <a:p>
            <a:pPr marL="914400" lvl="1" indent="-457200" algn="l">
              <a:buFont typeface="Wingdings" pitchFamily="2" charset="2"/>
              <a:buChar char="q"/>
            </a:pPr>
            <a:r>
              <a:rPr lang="en-US" dirty="0" smtClean="0">
                <a:solidFill>
                  <a:schemeClr val="tx1">
                    <a:lumMod val="85000"/>
                    <a:lumOff val="15000"/>
                  </a:schemeClr>
                </a:solidFill>
              </a:rPr>
              <a:t>While </a:t>
            </a:r>
            <a:r>
              <a:rPr lang="en-US" dirty="0">
                <a:solidFill>
                  <a:schemeClr val="tx1">
                    <a:lumMod val="85000"/>
                    <a:lumOff val="15000"/>
                  </a:schemeClr>
                </a:solidFill>
              </a:rPr>
              <a:t>for new design it is more comfortable, in terms of time constraints, to feedback the learning from Fukushima event, the priority in the use of ‘’lessons learned’’ is for the operating </a:t>
            </a:r>
            <a:r>
              <a:rPr lang="en-US" dirty="0" smtClean="0">
                <a:solidFill>
                  <a:schemeClr val="tx1">
                    <a:lumMod val="85000"/>
                    <a:lumOff val="15000"/>
                  </a:schemeClr>
                </a:solidFill>
              </a:rPr>
              <a:t>NPP</a:t>
            </a:r>
          </a:p>
          <a:p>
            <a:pPr lvl="1" algn="l"/>
            <a:endParaRPr lang="en-US" sz="1000" dirty="0" smtClean="0">
              <a:solidFill>
                <a:schemeClr val="tx1">
                  <a:lumMod val="85000"/>
                  <a:lumOff val="15000"/>
                </a:schemeClr>
              </a:solidFill>
            </a:endParaRPr>
          </a:p>
          <a:p>
            <a:pPr marL="914400" lvl="1" indent="-457200" algn="l">
              <a:buFont typeface="Wingdings" pitchFamily="2" charset="2"/>
              <a:buChar char="q"/>
            </a:pPr>
            <a:r>
              <a:rPr lang="en-US" dirty="0" smtClean="0">
                <a:solidFill>
                  <a:schemeClr val="tx1">
                    <a:lumMod val="85000"/>
                    <a:lumOff val="15000"/>
                  </a:schemeClr>
                </a:solidFill>
              </a:rPr>
              <a:t>This has called for immediate </a:t>
            </a:r>
            <a:r>
              <a:rPr lang="en-US" dirty="0">
                <a:solidFill>
                  <a:schemeClr val="tx1">
                    <a:lumMod val="85000"/>
                    <a:lumOff val="15000"/>
                  </a:schemeClr>
                </a:solidFill>
              </a:rPr>
              <a:t>review and </a:t>
            </a:r>
            <a:r>
              <a:rPr lang="en-US" dirty="0" smtClean="0">
                <a:solidFill>
                  <a:schemeClr val="tx1">
                    <a:lumMod val="85000"/>
                    <a:lumOff val="15000"/>
                  </a:schemeClr>
                </a:solidFill>
              </a:rPr>
              <a:t>assessment of  operating NPP. In EU the  </a:t>
            </a:r>
            <a:r>
              <a:rPr lang="en-US" dirty="0">
                <a:solidFill>
                  <a:schemeClr val="tx1">
                    <a:lumMod val="85000"/>
                    <a:lumOff val="15000"/>
                  </a:schemeClr>
                </a:solidFill>
              </a:rPr>
              <a:t>prompt decision </a:t>
            </a:r>
            <a:r>
              <a:rPr lang="en-US" dirty="0" smtClean="0">
                <a:solidFill>
                  <a:schemeClr val="tx1">
                    <a:lumMod val="85000"/>
                    <a:lumOff val="15000"/>
                  </a:schemeClr>
                </a:solidFill>
              </a:rPr>
              <a:t>has been taken to perform the ‘’stress tests’’ according to specifications and schedule defined by ENSREG + EC</a:t>
            </a:r>
          </a:p>
          <a:p>
            <a:pPr marL="457200" indent="-457200" algn="l">
              <a:buFont typeface="Arial" pitchFamily="34" charset="0"/>
              <a:buChar char="•"/>
            </a:pPr>
            <a:endParaRPr lang="it-IT" dirty="0">
              <a:solidFill>
                <a:schemeClr val="tx1">
                  <a:lumMod val="85000"/>
                  <a:lumOff val="15000"/>
                </a:schemeClr>
              </a:solidFill>
            </a:endParaRPr>
          </a:p>
        </p:txBody>
      </p:sp>
      <p:sp>
        <p:nvSpPr>
          <p:cNvPr id="6" name="Titolo 1"/>
          <p:cNvSpPr txBox="1">
            <a:spLocks/>
          </p:cNvSpPr>
          <p:nvPr/>
        </p:nvSpPr>
        <p:spPr>
          <a:xfrm>
            <a:off x="0" y="6309321"/>
            <a:ext cx="7395852" cy="573441"/>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4464" y="6455957"/>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011783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691" y="-171399"/>
            <a:ext cx="9465920" cy="864095"/>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Operating NPP</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0" y="571480"/>
            <a:ext cx="9363358" cy="5901093"/>
          </a:xfrm>
          <a:solidFill>
            <a:schemeClr val="bg1"/>
          </a:solidFill>
        </p:spPr>
        <p:txBody>
          <a:bodyPr>
            <a:normAutofit fontScale="92500" lnSpcReduction="10000"/>
          </a:bodyPr>
          <a:lstStyle/>
          <a:p>
            <a:pPr algn="l"/>
            <a:endParaRPr lang="en-US" dirty="0" smtClean="0">
              <a:solidFill>
                <a:schemeClr val="tx1">
                  <a:lumMod val="85000"/>
                  <a:lumOff val="15000"/>
                </a:schemeClr>
              </a:solidFill>
            </a:endParaRPr>
          </a:p>
          <a:p>
            <a:pPr marL="914400" lvl="1" indent="-457200" algn="l">
              <a:buFont typeface="Wingdings" pitchFamily="2" charset="2"/>
              <a:buChar char="q"/>
            </a:pPr>
            <a:r>
              <a:rPr lang="en-US" dirty="0">
                <a:solidFill>
                  <a:schemeClr val="tx1">
                    <a:lumMod val="85000"/>
                    <a:lumOff val="15000"/>
                  </a:schemeClr>
                </a:solidFill>
              </a:rPr>
              <a:t>The </a:t>
            </a:r>
            <a:r>
              <a:rPr lang="en-US" dirty="0" smtClean="0">
                <a:solidFill>
                  <a:schemeClr val="tx1">
                    <a:lumMod val="85000"/>
                    <a:lumOff val="15000"/>
                  </a:schemeClr>
                </a:solidFill>
              </a:rPr>
              <a:t>reassessment of operating </a:t>
            </a:r>
            <a:r>
              <a:rPr lang="en-US" dirty="0">
                <a:solidFill>
                  <a:schemeClr val="tx1">
                    <a:lumMod val="85000"/>
                    <a:lumOff val="15000"/>
                  </a:schemeClr>
                </a:solidFill>
              </a:rPr>
              <a:t>NPP </a:t>
            </a:r>
            <a:r>
              <a:rPr lang="en-US" dirty="0" smtClean="0">
                <a:solidFill>
                  <a:schemeClr val="tx1">
                    <a:lumMod val="85000"/>
                    <a:lumOff val="15000"/>
                  </a:schemeClr>
                </a:solidFill>
              </a:rPr>
              <a:t>need to consider the safety issue related to the following topics:</a:t>
            </a:r>
          </a:p>
          <a:p>
            <a:pPr marL="1371600" lvl="2" indent="-457200" algn="l">
              <a:buFont typeface="Wingdings" pitchFamily="2" charset="2"/>
              <a:buChar char="q"/>
            </a:pPr>
            <a:r>
              <a:rPr lang="en-US" sz="2800" dirty="0" smtClean="0">
                <a:solidFill>
                  <a:schemeClr val="tx1">
                    <a:lumMod val="85000"/>
                    <a:lumOff val="15000"/>
                  </a:schemeClr>
                </a:solidFill>
              </a:rPr>
              <a:t>Site </a:t>
            </a:r>
            <a:r>
              <a:rPr lang="en-US" sz="2800" dirty="0">
                <a:solidFill>
                  <a:schemeClr val="tx1">
                    <a:lumMod val="85000"/>
                    <a:lumOff val="15000"/>
                  </a:schemeClr>
                </a:solidFill>
              </a:rPr>
              <a:t>External Events</a:t>
            </a:r>
            <a:endParaRPr lang="it-IT" sz="2800" dirty="0">
              <a:solidFill>
                <a:schemeClr val="tx1">
                  <a:lumMod val="85000"/>
                  <a:lumOff val="15000"/>
                </a:schemeClr>
              </a:solidFill>
            </a:endParaRPr>
          </a:p>
          <a:p>
            <a:pPr marL="1371600" lvl="2" indent="-457200" algn="l">
              <a:buFont typeface="Wingdings" pitchFamily="2" charset="2"/>
              <a:buChar char="q"/>
            </a:pPr>
            <a:r>
              <a:rPr lang="en-US" sz="2800" dirty="0">
                <a:solidFill>
                  <a:schemeClr val="tx1">
                    <a:lumMod val="85000"/>
                    <a:lumOff val="15000"/>
                  </a:schemeClr>
                </a:solidFill>
              </a:rPr>
              <a:t>Multi units site</a:t>
            </a:r>
            <a:endParaRPr lang="it-IT" sz="2800" dirty="0">
              <a:solidFill>
                <a:schemeClr val="tx1">
                  <a:lumMod val="85000"/>
                  <a:lumOff val="15000"/>
                </a:schemeClr>
              </a:solidFill>
            </a:endParaRPr>
          </a:p>
          <a:p>
            <a:pPr marL="1371600" lvl="2" indent="-457200" algn="l">
              <a:buFont typeface="Wingdings" pitchFamily="2" charset="2"/>
              <a:buChar char="q"/>
            </a:pPr>
            <a:r>
              <a:rPr lang="en-US" sz="2800" dirty="0">
                <a:solidFill>
                  <a:schemeClr val="tx1">
                    <a:lumMod val="85000"/>
                    <a:lumOff val="15000"/>
                  </a:schemeClr>
                </a:solidFill>
              </a:rPr>
              <a:t>Spent Fuel  Pool</a:t>
            </a:r>
            <a:endParaRPr lang="it-IT" sz="2800" dirty="0">
              <a:solidFill>
                <a:schemeClr val="tx1">
                  <a:lumMod val="85000"/>
                  <a:lumOff val="15000"/>
                </a:schemeClr>
              </a:solidFill>
            </a:endParaRPr>
          </a:p>
          <a:p>
            <a:pPr marL="1371600" lvl="2" indent="-457200" algn="l">
              <a:buFont typeface="Wingdings" pitchFamily="2" charset="2"/>
              <a:buChar char="q"/>
            </a:pPr>
            <a:r>
              <a:rPr lang="en-US" sz="2800" dirty="0">
                <a:solidFill>
                  <a:schemeClr val="tx1">
                    <a:lumMod val="85000"/>
                    <a:lumOff val="15000"/>
                  </a:schemeClr>
                </a:solidFill>
              </a:rPr>
              <a:t>H2 Management</a:t>
            </a:r>
            <a:endParaRPr lang="it-IT" sz="2800" dirty="0">
              <a:solidFill>
                <a:schemeClr val="tx1">
                  <a:lumMod val="85000"/>
                  <a:lumOff val="15000"/>
                </a:schemeClr>
              </a:solidFill>
            </a:endParaRPr>
          </a:p>
          <a:p>
            <a:pPr marL="1371600" lvl="2" indent="-457200" algn="l">
              <a:buFont typeface="Wingdings" pitchFamily="2" charset="2"/>
              <a:buChar char="q"/>
            </a:pPr>
            <a:r>
              <a:rPr lang="en-US" sz="2800" dirty="0">
                <a:solidFill>
                  <a:schemeClr val="tx1">
                    <a:lumMod val="85000"/>
                    <a:lumOff val="15000"/>
                  </a:schemeClr>
                </a:solidFill>
              </a:rPr>
              <a:t>Total Blackout</a:t>
            </a:r>
            <a:endParaRPr lang="it-IT" sz="2800" dirty="0">
              <a:solidFill>
                <a:schemeClr val="tx1">
                  <a:lumMod val="85000"/>
                  <a:lumOff val="15000"/>
                </a:schemeClr>
              </a:solidFill>
            </a:endParaRPr>
          </a:p>
          <a:p>
            <a:pPr marL="1371600" lvl="2" indent="-457200" algn="l">
              <a:buFont typeface="Wingdings" pitchFamily="2" charset="2"/>
              <a:buChar char="q"/>
            </a:pPr>
            <a:r>
              <a:rPr lang="en-US" sz="2800" dirty="0">
                <a:solidFill>
                  <a:schemeClr val="tx1">
                    <a:lumMod val="85000"/>
                    <a:lumOff val="15000"/>
                  </a:schemeClr>
                </a:solidFill>
              </a:rPr>
              <a:t>Loss of Heat Sink</a:t>
            </a:r>
            <a:endParaRPr lang="it-IT" sz="2800" dirty="0">
              <a:solidFill>
                <a:schemeClr val="tx1">
                  <a:lumMod val="85000"/>
                  <a:lumOff val="15000"/>
                </a:schemeClr>
              </a:solidFill>
            </a:endParaRPr>
          </a:p>
          <a:p>
            <a:pPr marL="1371600" lvl="2" indent="-457200" algn="l">
              <a:buFont typeface="Wingdings" pitchFamily="2" charset="2"/>
              <a:buChar char="q"/>
            </a:pPr>
            <a:r>
              <a:rPr lang="en-US" sz="2800" dirty="0">
                <a:solidFill>
                  <a:schemeClr val="tx1">
                    <a:lumMod val="85000"/>
                    <a:lumOff val="15000"/>
                  </a:schemeClr>
                </a:solidFill>
              </a:rPr>
              <a:t>Severe Accident </a:t>
            </a:r>
            <a:r>
              <a:rPr lang="en-US" sz="2800" dirty="0" smtClean="0">
                <a:solidFill>
                  <a:schemeClr val="tx1">
                    <a:lumMod val="85000"/>
                    <a:lumOff val="15000"/>
                  </a:schemeClr>
                </a:solidFill>
              </a:rPr>
              <a:t>Management</a:t>
            </a:r>
          </a:p>
          <a:p>
            <a:pPr marL="1371600" lvl="2" indent="-457200" algn="l">
              <a:buFont typeface="Wingdings" pitchFamily="2" charset="2"/>
              <a:buChar char="q"/>
            </a:pPr>
            <a:r>
              <a:rPr lang="en-US" sz="2800" dirty="0" smtClean="0">
                <a:solidFill>
                  <a:schemeClr val="tx1">
                    <a:lumMod val="85000"/>
                    <a:lumOff val="15000"/>
                  </a:schemeClr>
                </a:solidFill>
              </a:rPr>
              <a:t>Emergency preparedness</a:t>
            </a:r>
            <a:endParaRPr lang="it-IT" sz="2800" dirty="0">
              <a:solidFill>
                <a:schemeClr val="tx1">
                  <a:lumMod val="85000"/>
                  <a:lumOff val="15000"/>
                </a:schemeClr>
              </a:solidFill>
            </a:endParaRPr>
          </a:p>
          <a:p>
            <a:r>
              <a:rPr lang="en-US" dirty="0">
                <a:solidFill>
                  <a:schemeClr val="tx1">
                    <a:lumMod val="85000"/>
                    <a:lumOff val="15000"/>
                  </a:schemeClr>
                </a:solidFill>
              </a:rPr>
              <a:t> </a:t>
            </a:r>
            <a:endParaRPr lang="it-IT" dirty="0">
              <a:solidFill>
                <a:schemeClr val="tx1">
                  <a:lumMod val="85000"/>
                  <a:lumOff val="15000"/>
                </a:schemeClr>
              </a:solidFill>
            </a:endParaRPr>
          </a:p>
          <a:p>
            <a:r>
              <a:rPr lang="en-US" dirty="0"/>
              <a:t> </a:t>
            </a:r>
            <a:endParaRPr lang="it-IT" dirty="0"/>
          </a:p>
          <a:p>
            <a:pPr algn="l"/>
            <a:endParaRPr lang="it-IT" dirty="0">
              <a:solidFill>
                <a:schemeClr val="tx1">
                  <a:lumMod val="85000"/>
                  <a:lumOff val="15000"/>
                </a:schemeClr>
              </a:solidFill>
            </a:endParaRPr>
          </a:p>
        </p:txBody>
      </p:sp>
      <p:sp>
        <p:nvSpPr>
          <p:cNvPr id="6" name="Titolo 1"/>
          <p:cNvSpPr txBox="1">
            <a:spLocks/>
          </p:cNvSpPr>
          <p:nvPr/>
        </p:nvSpPr>
        <p:spPr>
          <a:xfrm>
            <a:off x="0" y="6309321"/>
            <a:ext cx="7395852" cy="573441"/>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4464" y="6455957"/>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41272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691" y="-171399"/>
            <a:ext cx="9465920" cy="864095"/>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Operating NPP</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26783" y="692696"/>
            <a:ext cx="9363358" cy="6208505"/>
          </a:xfrm>
          <a:solidFill>
            <a:schemeClr val="bg1"/>
          </a:solidFill>
        </p:spPr>
        <p:txBody>
          <a:bodyPr>
            <a:normAutofit/>
          </a:bodyPr>
          <a:lstStyle/>
          <a:p>
            <a:pPr algn="l"/>
            <a:endParaRPr lang="en-US" dirty="0" smtClean="0">
              <a:solidFill>
                <a:schemeClr val="tx1">
                  <a:lumMod val="85000"/>
                  <a:lumOff val="15000"/>
                </a:schemeClr>
              </a:solidFill>
            </a:endParaRPr>
          </a:p>
          <a:p>
            <a:pPr marL="914400" lvl="1" indent="-457200" algn="l">
              <a:buFont typeface="Wingdings" pitchFamily="2" charset="2"/>
              <a:buChar char="q"/>
            </a:pPr>
            <a:r>
              <a:rPr lang="en-US" dirty="0">
                <a:solidFill>
                  <a:schemeClr val="tx1">
                    <a:lumMod val="85000"/>
                    <a:lumOff val="15000"/>
                  </a:schemeClr>
                </a:solidFill>
              </a:rPr>
              <a:t>In addition for Operating NPP we consider of particular relevance to reinforce the </a:t>
            </a:r>
            <a:r>
              <a:rPr lang="en-US" dirty="0" smtClean="0">
                <a:solidFill>
                  <a:schemeClr val="tx1">
                    <a:lumMod val="85000"/>
                    <a:lumOff val="15000"/>
                  </a:schemeClr>
                </a:solidFill>
              </a:rPr>
              <a:t>objective, scope </a:t>
            </a:r>
            <a:r>
              <a:rPr lang="en-US" dirty="0">
                <a:solidFill>
                  <a:schemeClr val="tx1">
                    <a:lumMod val="85000"/>
                    <a:lumOff val="15000"/>
                  </a:schemeClr>
                </a:solidFill>
              </a:rPr>
              <a:t>and quality of the activities related </a:t>
            </a:r>
            <a:r>
              <a:rPr lang="en-US" dirty="0" smtClean="0">
                <a:solidFill>
                  <a:schemeClr val="tx1">
                    <a:lumMod val="85000"/>
                    <a:lumOff val="15000"/>
                  </a:schemeClr>
                </a:solidFill>
              </a:rPr>
              <a:t>to:</a:t>
            </a:r>
          </a:p>
          <a:p>
            <a:pPr lvl="1" algn="l"/>
            <a:r>
              <a:rPr lang="en-US" dirty="0" smtClean="0">
                <a:solidFill>
                  <a:schemeClr val="tx1">
                    <a:lumMod val="85000"/>
                    <a:lumOff val="15000"/>
                  </a:schemeClr>
                </a:solidFill>
              </a:rPr>
              <a:t> </a:t>
            </a:r>
          </a:p>
          <a:p>
            <a:pPr marL="1828800" lvl="3" indent="-457200" algn="l">
              <a:buFont typeface="Wingdings" pitchFamily="2" charset="2"/>
              <a:buChar char="q"/>
            </a:pPr>
            <a:r>
              <a:rPr lang="en-US" sz="2800" dirty="0" smtClean="0">
                <a:solidFill>
                  <a:schemeClr val="tx1">
                    <a:lumMod val="85000"/>
                    <a:lumOff val="15000"/>
                  </a:schemeClr>
                </a:solidFill>
              </a:rPr>
              <a:t>Periodic </a:t>
            </a:r>
            <a:r>
              <a:rPr lang="en-US" sz="2800" dirty="0">
                <a:solidFill>
                  <a:schemeClr val="tx1">
                    <a:lumMod val="85000"/>
                    <a:lumOff val="15000"/>
                  </a:schemeClr>
                </a:solidFill>
              </a:rPr>
              <a:t>Safety Review  (PSR) </a:t>
            </a:r>
            <a:endParaRPr lang="en-US" sz="2800" dirty="0" smtClean="0">
              <a:solidFill>
                <a:schemeClr val="tx1">
                  <a:lumMod val="85000"/>
                  <a:lumOff val="15000"/>
                </a:schemeClr>
              </a:solidFill>
            </a:endParaRPr>
          </a:p>
          <a:p>
            <a:pPr marL="1828800" lvl="3" indent="-457200" algn="l">
              <a:buFont typeface="Wingdings" pitchFamily="2" charset="2"/>
              <a:buChar char="q"/>
            </a:pPr>
            <a:endParaRPr lang="en-US" sz="2800" dirty="0" smtClean="0">
              <a:solidFill>
                <a:schemeClr val="tx1">
                  <a:lumMod val="85000"/>
                  <a:lumOff val="15000"/>
                </a:schemeClr>
              </a:solidFill>
            </a:endParaRPr>
          </a:p>
          <a:p>
            <a:pPr marL="1828800" lvl="3" indent="-457200" algn="l">
              <a:buFont typeface="Wingdings" pitchFamily="2" charset="2"/>
              <a:buChar char="q"/>
            </a:pPr>
            <a:r>
              <a:rPr lang="en-US" sz="2800" dirty="0" smtClean="0">
                <a:solidFill>
                  <a:schemeClr val="tx1">
                    <a:lumMod val="85000"/>
                    <a:lumOff val="15000"/>
                  </a:schemeClr>
                </a:solidFill>
              </a:rPr>
              <a:t>Plant </a:t>
            </a:r>
            <a:r>
              <a:rPr lang="en-US" sz="2800" dirty="0">
                <a:solidFill>
                  <a:schemeClr val="tx1">
                    <a:lumMod val="85000"/>
                    <a:lumOff val="15000"/>
                  </a:schemeClr>
                </a:solidFill>
              </a:rPr>
              <a:t>Life Extension (PLEX). </a:t>
            </a:r>
            <a:endParaRPr lang="en-US" sz="2800" dirty="0" smtClean="0">
              <a:solidFill>
                <a:schemeClr val="tx1">
                  <a:lumMod val="85000"/>
                  <a:lumOff val="15000"/>
                </a:schemeClr>
              </a:solidFill>
            </a:endParaRPr>
          </a:p>
          <a:p>
            <a:pPr marL="457200" indent="-457200" algn="l">
              <a:buFont typeface="Wingdings" pitchFamily="2" charset="2"/>
              <a:buChar char="q"/>
            </a:pPr>
            <a:endParaRPr lang="en-US" dirty="0">
              <a:solidFill>
                <a:schemeClr val="tx1">
                  <a:lumMod val="85000"/>
                  <a:lumOff val="15000"/>
                </a:schemeClr>
              </a:solidFill>
            </a:endParaRPr>
          </a:p>
          <a:p>
            <a:r>
              <a:rPr lang="en-US" dirty="0"/>
              <a:t> </a:t>
            </a:r>
            <a:endParaRPr lang="it-IT" dirty="0"/>
          </a:p>
          <a:p>
            <a:pPr algn="l"/>
            <a:endParaRPr lang="it-IT" dirty="0">
              <a:solidFill>
                <a:schemeClr val="tx1">
                  <a:lumMod val="85000"/>
                  <a:lumOff val="15000"/>
                </a:schemeClr>
              </a:solidFill>
            </a:endParaRPr>
          </a:p>
        </p:txBody>
      </p:sp>
      <p:sp>
        <p:nvSpPr>
          <p:cNvPr id="6" name="Titolo 1"/>
          <p:cNvSpPr txBox="1">
            <a:spLocks/>
          </p:cNvSpPr>
          <p:nvPr/>
        </p:nvSpPr>
        <p:spPr>
          <a:xfrm>
            <a:off x="0" y="6309321"/>
            <a:ext cx="7395852" cy="573441"/>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4464" y="6455957"/>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08579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691" y="-171399"/>
            <a:ext cx="9465920" cy="864095"/>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New Designs</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26783" y="692696"/>
            <a:ext cx="9363358" cy="6208505"/>
          </a:xfrm>
          <a:solidFill>
            <a:schemeClr val="bg1"/>
          </a:solidFill>
        </p:spPr>
        <p:txBody>
          <a:bodyPr>
            <a:normAutofit/>
          </a:bodyPr>
          <a:lstStyle/>
          <a:p>
            <a:pPr marL="914400" lvl="1" indent="-457200" algn="l">
              <a:buFont typeface="Wingdings" pitchFamily="2" charset="2"/>
              <a:buChar char="q"/>
            </a:pPr>
            <a:r>
              <a:rPr lang="en-US" dirty="0" smtClean="0">
                <a:solidFill>
                  <a:schemeClr val="tx1">
                    <a:lumMod val="85000"/>
                    <a:lumOff val="15000"/>
                  </a:schemeClr>
                </a:solidFill>
              </a:rPr>
              <a:t>Current </a:t>
            </a:r>
            <a:r>
              <a:rPr lang="en-US" dirty="0">
                <a:solidFill>
                  <a:schemeClr val="tx1">
                    <a:lumMod val="85000"/>
                    <a:lumOff val="15000"/>
                  </a:schemeClr>
                </a:solidFill>
              </a:rPr>
              <a:t>new NPP designs already provide means to deal with a number of shortcomings from Fukushima accident; nevertheless </a:t>
            </a:r>
            <a:r>
              <a:rPr lang="en-US" dirty="0" smtClean="0">
                <a:solidFill>
                  <a:schemeClr val="tx1">
                    <a:lumMod val="85000"/>
                    <a:lumOff val="15000"/>
                  </a:schemeClr>
                </a:solidFill>
              </a:rPr>
              <a:t> the attention should be systematically devoted  to all following topics.</a:t>
            </a:r>
            <a:endParaRPr lang="it-IT" dirty="0">
              <a:solidFill>
                <a:schemeClr val="tx1">
                  <a:lumMod val="85000"/>
                  <a:lumOff val="15000"/>
                </a:schemeClr>
              </a:solidFill>
            </a:endParaRPr>
          </a:p>
        </p:txBody>
      </p:sp>
      <p:graphicFrame>
        <p:nvGraphicFramePr>
          <p:cNvPr id="4" name="Tabella 3"/>
          <p:cNvGraphicFramePr>
            <a:graphicFrameLocks noGrp="1"/>
          </p:cNvGraphicFramePr>
          <p:nvPr>
            <p:extLst>
              <p:ext uri="{D42A27DB-BD31-4B8C-83A1-F6EECF244321}">
                <p14:modId xmlns:p14="http://schemas.microsoft.com/office/powerpoint/2010/main" val="1897966869"/>
              </p:ext>
            </p:extLst>
          </p:nvPr>
        </p:nvGraphicFramePr>
        <p:xfrm>
          <a:off x="769117" y="2857496"/>
          <a:ext cx="8143932" cy="2926080"/>
        </p:xfrm>
        <a:graphic>
          <a:graphicData uri="http://schemas.openxmlformats.org/drawingml/2006/table">
            <a:tbl>
              <a:tblPr firstRow="1" firstCol="1" bandRow="1">
                <a:tableStyleId>{5C22544A-7EE6-4342-B048-85BDC9FD1C3A}</a:tableStyleId>
              </a:tblPr>
              <a:tblGrid>
                <a:gridCol w="4071966"/>
                <a:gridCol w="4071966"/>
              </a:tblGrid>
              <a:tr h="0">
                <a:tc>
                  <a:txBody>
                    <a:bodyPr/>
                    <a:lstStyle/>
                    <a:p>
                      <a:pPr marL="342900" lvl="0" indent="-342900" algn="l">
                        <a:buFont typeface="Wingdings" pitchFamily="2" charset="2"/>
                        <a:buChar char="q"/>
                      </a:pPr>
                      <a:r>
                        <a:rPr lang="en-US" sz="2400" dirty="0" smtClean="0">
                          <a:solidFill>
                            <a:schemeClr val="tx1">
                              <a:lumMod val="85000"/>
                              <a:lumOff val="15000"/>
                            </a:schemeClr>
                          </a:solidFill>
                          <a:effectLst/>
                          <a:latin typeface="+mj-lt"/>
                        </a:rPr>
                        <a:t>NPP </a:t>
                      </a:r>
                      <a:r>
                        <a:rPr lang="en-US" sz="2400" dirty="0" err="1" smtClean="0">
                          <a:solidFill>
                            <a:schemeClr val="tx1">
                              <a:lumMod val="85000"/>
                              <a:lumOff val="15000"/>
                            </a:schemeClr>
                          </a:solidFill>
                          <a:effectLst/>
                          <a:latin typeface="+mj-lt"/>
                        </a:rPr>
                        <a:t>siting</a:t>
                      </a:r>
                      <a:r>
                        <a:rPr lang="en-US" sz="2400" dirty="0" smtClean="0">
                          <a:solidFill>
                            <a:schemeClr val="tx1">
                              <a:lumMod val="85000"/>
                              <a:lumOff val="15000"/>
                            </a:schemeClr>
                          </a:solidFill>
                          <a:effectLst/>
                          <a:latin typeface="+mj-lt"/>
                        </a:rPr>
                        <a:t>  &amp;</a:t>
                      </a:r>
                      <a:r>
                        <a:rPr lang="en-US" sz="2400" baseline="0" dirty="0" smtClean="0">
                          <a:solidFill>
                            <a:schemeClr val="tx1">
                              <a:lumMod val="85000"/>
                              <a:lumOff val="15000"/>
                            </a:schemeClr>
                          </a:solidFill>
                          <a:effectLst/>
                          <a:latin typeface="+mj-lt"/>
                        </a:rPr>
                        <a:t> E. E</a:t>
                      </a:r>
                      <a:r>
                        <a:rPr lang="en-US" sz="2400" dirty="0" smtClean="0">
                          <a:solidFill>
                            <a:schemeClr val="tx1">
                              <a:lumMod val="85000"/>
                              <a:lumOff val="15000"/>
                            </a:schemeClr>
                          </a:solidFill>
                          <a:effectLst/>
                          <a:latin typeface="+mj-lt"/>
                        </a:rPr>
                        <a:t>vents (EE)</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Multi-unit site</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Seismic Hazard  </a:t>
                      </a:r>
                      <a:r>
                        <a:rPr lang="en-US" sz="2400" dirty="0" smtClean="0">
                          <a:solidFill>
                            <a:schemeClr val="tx1">
                              <a:lumMod val="85000"/>
                              <a:lumOff val="15000"/>
                            </a:schemeClr>
                          </a:solidFill>
                          <a:effectLst/>
                          <a:latin typeface="+mj-lt"/>
                        </a:rPr>
                        <a:t>&amp;Tsunami</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Defense in Depth </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Spent Fuel Pool</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Probabilistic  Safety Analysis</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Accident Analysis for </a:t>
                      </a:r>
                      <a:r>
                        <a:rPr lang="en-US" sz="2400" dirty="0" smtClean="0">
                          <a:solidFill>
                            <a:schemeClr val="tx1">
                              <a:lumMod val="85000"/>
                              <a:lumOff val="15000"/>
                            </a:schemeClr>
                          </a:solidFill>
                          <a:effectLst/>
                          <a:latin typeface="+mj-lt"/>
                        </a:rPr>
                        <a:t>EE</a:t>
                      </a:r>
                      <a:endParaRPr lang="it-IT" sz="2400" dirty="0">
                        <a:solidFill>
                          <a:schemeClr val="tx1">
                            <a:lumMod val="85000"/>
                            <a:lumOff val="15000"/>
                          </a:schemeClr>
                        </a:solidFill>
                        <a:effectLst/>
                        <a:latin typeface="+mj-lt"/>
                      </a:endParaRPr>
                    </a:p>
                    <a:p>
                      <a:pPr marL="342900" indent="-342900" algn="l">
                        <a:spcAft>
                          <a:spcPts val="0"/>
                        </a:spcAft>
                        <a:buFont typeface="Wingdings" pitchFamily="2" charset="2"/>
                        <a:buChar char="q"/>
                      </a:pPr>
                      <a:r>
                        <a:rPr lang="en-US" sz="2400" dirty="0">
                          <a:effectLst/>
                          <a:latin typeface="+mj-lt"/>
                        </a:rPr>
                        <a:t> </a:t>
                      </a:r>
                      <a:endParaRPr lang="it-IT" sz="2400" dirty="0">
                        <a:effectLst/>
                        <a:latin typeface="+mj-lt"/>
                        <a:ea typeface="Calibri"/>
                        <a:cs typeface="Times New Roman"/>
                      </a:endParaRPr>
                    </a:p>
                  </a:txBody>
                  <a:tcPr marL="69402" marR="69402" marT="0" marB="0">
                    <a:solidFill>
                      <a:schemeClr val="bg1"/>
                    </a:solidFill>
                  </a:tcPr>
                </a:tc>
                <a:tc>
                  <a:txBody>
                    <a:bodyPr/>
                    <a:lstStyle/>
                    <a:p>
                      <a:pPr marL="342900" lvl="0" indent="-342900" algn="l">
                        <a:buFont typeface="Wingdings" pitchFamily="2" charset="2"/>
                        <a:buChar char="q"/>
                      </a:pPr>
                      <a:r>
                        <a:rPr lang="en-US" sz="2400" dirty="0">
                          <a:solidFill>
                            <a:schemeClr val="tx1">
                              <a:lumMod val="85000"/>
                              <a:lumOff val="15000"/>
                            </a:schemeClr>
                          </a:solidFill>
                          <a:effectLst/>
                          <a:latin typeface="+mj-lt"/>
                        </a:rPr>
                        <a:t>Station Blackout</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Loss of </a:t>
                      </a:r>
                      <a:r>
                        <a:rPr lang="en-US" sz="2400" noProof="0" dirty="0" smtClean="0">
                          <a:solidFill>
                            <a:schemeClr val="tx1">
                              <a:lumMod val="85000"/>
                              <a:lumOff val="15000"/>
                            </a:schemeClr>
                          </a:solidFill>
                          <a:effectLst/>
                          <a:latin typeface="+mj-lt"/>
                        </a:rPr>
                        <a:t>Ultimate </a:t>
                      </a:r>
                      <a:r>
                        <a:rPr lang="en-US" sz="2400" noProof="0" dirty="0">
                          <a:solidFill>
                            <a:schemeClr val="tx1">
                              <a:lumMod val="85000"/>
                              <a:lumOff val="15000"/>
                            </a:schemeClr>
                          </a:solidFill>
                          <a:effectLst/>
                          <a:latin typeface="+mj-lt"/>
                        </a:rPr>
                        <a:t>Heat </a:t>
                      </a:r>
                      <a:r>
                        <a:rPr lang="en-US" sz="2400" dirty="0">
                          <a:solidFill>
                            <a:schemeClr val="tx1">
                              <a:lumMod val="85000"/>
                              <a:lumOff val="15000"/>
                            </a:schemeClr>
                          </a:solidFill>
                          <a:effectLst/>
                          <a:latin typeface="+mj-lt"/>
                        </a:rPr>
                        <a:t>Sink</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H2 Management</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Accident  Management</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Human Factor</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Reliability </a:t>
                      </a:r>
                      <a:r>
                        <a:rPr lang="en-US" sz="2400" dirty="0" smtClean="0">
                          <a:solidFill>
                            <a:schemeClr val="tx1">
                              <a:lumMod val="85000"/>
                              <a:lumOff val="15000"/>
                            </a:schemeClr>
                          </a:solidFill>
                          <a:effectLst/>
                          <a:latin typeface="+mj-lt"/>
                        </a:rPr>
                        <a:t>&amp;Habitability ECR</a:t>
                      </a:r>
                      <a:endParaRPr lang="it-IT" sz="2400" dirty="0">
                        <a:solidFill>
                          <a:schemeClr val="tx1">
                            <a:lumMod val="85000"/>
                            <a:lumOff val="15000"/>
                          </a:schemeClr>
                        </a:solidFill>
                        <a:effectLst/>
                        <a:latin typeface="+mj-lt"/>
                      </a:endParaRPr>
                    </a:p>
                    <a:p>
                      <a:pPr marL="342900" lvl="0" indent="-342900" algn="l">
                        <a:buFont typeface="Wingdings" pitchFamily="2" charset="2"/>
                        <a:buChar char="q"/>
                      </a:pPr>
                      <a:r>
                        <a:rPr lang="en-US" sz="2400" dirty="0">
                          <a:solidFill>
                            <a:schemeClr val="tx1">
                              <a:lumMod val="85000"/>
                              <a:lumOff val="15000"/>
                            </a:schemeClr>
                          </a:solidFill>
                          <a:effectLst/>
                          <a:latin typeface="+mj-lt"/>
                        </a:rPr>
                        <a:t>Use of Experience</a:t>
                      </a:r>
                      <a:endParaRPr lang="it-IT" sz="2400" dirty="0">
                        <a:solidFill>
                          <a:schemeClr val="tx1">
                            <a:lumMod val="85000"/>
                            <a:lumOff val="15000"/>
                          </a:schemeClr>
                        </a:solidFill>
                        <a:effectLst/>
                        <a:latin typeface="+mj-lt"/>
                      </a:endParaRPr>
                    </a:p>
                    <a:p>
                      <a:pPr marL="0" indent="0" algn="l">
                        <a:spcAft>
                          <a:spcPts val="0"/>
                        </a:spcAft>
                        <a:buFont typeface="Wingdings" pitchFamily="2" charset="2"/>
                        <a:buNone/>
                      </a:pPr>
                      <a:r>
                        <a:rPr lang="en-US" sz="2400" dirty="0">
                          <a:solidFill>
                            <a:schemeClr val="tx1">
                              <a:lumMod val="85000"/>
                              <a:lumOff val="15000"/>
                            </a:schemeClr>
                          </a:solidFill>
                          <a:effectLst/>
                          <a:latin typeface="+mj-lt"/>
                        </a:rPr>
                        <a:t> </a:t>
                      </a:r>
                      <a:endParaRPr lang="it-IT" sz="2400" dirty="0">
                        <a:solidFill>
                          <a:schemeClr val="tx1">
                            <a:lumMod val="85000"/>
                            <a:lumOff val="15000"/>
                          </a:schemeClr>
                        </a:solidFill>
                        <a:effectLst/>
                        <a:latin typeface="+mj-lt"/>
                        <a:ea typeface="Calibri"/>
                        <a:cs typeface="Times New Roman"/>
                      </a:endParaRPr>
                    </a:p>
                  </a:txBody>
                  <a:tcPr marL="69402" marR="69402" marT="0" marB="0">
                    <a:solidFill>
                      <a:schemeClr val="bg1"/>
                    </a:solidFill>
                  </a:tcPr>
                </a:tc>
              </a:tr>
            </a:tbl>
          </a:graphicData>
        </a:graphic>
      </p:graphicFrame>
      <p:sp>
        <p:nvSpPr>
          <p:cNvPr id="7" name="Titolo 1"/>
          <p:cNvSpPr txBox="1">
            <a:spLocks/>
          </p:cNvSpPr>
          <p:nvPr/>
        </p:nvSpPr>
        <p:spPr>
          <a:xfrm>
            <a:off x="0" y="6309321"/>
            <a:ext cx="7395852" cy="573441"/>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4464" y="6455957"/>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02701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691" y="-171399"/>
            <a:ext cx="9465920" cy="864095"/>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Follow up activities</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26783" y="692696"/>
            <a:ext cx="9363358" cy="6208505"/>
          </a:xfrm>
          <a:solidFill>
            <a:schemeClr val="bg1"/>
          </a:solidFill>
        </p:spPr>
        <p:txBody>
          <a:bodyPr>
            <a:normAutofit/>
          </a:bodyPr>
          <a:lstStyle/>
          <a:p>
            <a:pPr marL="1371600" lvl="2" indent="-457200" algn="l"/>
            <a:endParaRPr lang="en-US" sz="1000" dirty="0" smtClean="0">
              <a:solidFill>
                <a:schemeClr val="tx1">
                  <a:lumMod val="85000"/>
                  <a:lumOff val="15000"/>
                </a:schemeClr>
              </a:solidFill>
            </a:endParaRPr>
          </a:p>
          <a:p>
            <a:pPr marL="1371600" lvl="2" indent="-457200" algn="l"/>
            <a:r>
              <a:rPr lang="en-US" sz="2800" dirty="0" smtClean="0">
                <a:solidFill>
                  <a:schemeClr val="tx1">
                    <a:lumMod val="85000"/>
                    <a:lumOff val="15000"/>
                  </a:schemeClr>
                </a:solidFill>
              </a:rPr>
              <a:t>Review of Reports from Japanese government and other technical data from Japanese authorities.</a:t>
            </a:r>
          </a:p>
          <a:p>
            <a:pPr marL="1371600" lvl="2" indent="-457200" algn="l"/>
            <a:r>
              <a:rPr lang="en-US" sz="2800" dirty="0" smtClean="0">
                <a:solidFill>
                  <a:schemeClr val="tx1">
                    <a:lumMod val="85000"/>
                    <a:lumOff val="15000"/>
                  </a:schemeClr>
                </a:solidFill>
              </a:rPr>
              <a:t>Review of ITER Report</a:t>
            </a:r>
          </a:p>
          <a:p>
            <a:pPr marL="1371600" lvl="2" indent="-457200" algn="l"/>
            <a:r>
              <a:rPr lang="en-US" sz="2800" dirty="0" smtClean="0">
                <a:solidFill>
                  <a:schemeClr val="tx1">
                    <a:lumMod val="85000"/>
                    <a:lumOff val="15000"/>
                  </a:schemeClr>
                </a:solidFill>
              </a:rPr>
              <a:t>Analysis of the results of Stress Tests in EU</a:t>
            </a:r>
          </a:p>
          <a:p>
            <a:pPr marL="1371600" lvl="2" indent="-457200" algn="l"/>
            <a:r>
              <a:rPr lang="en-US" sz="2800" dirty="0" smtClean="0">
                <a:solidFill>
                  <a:schemeClr val="tx1">
                    <a:lumMod val="85000"/>
                    <a:lumOff val="15000"/>
                  </a:schemeClr>
                </a:solidFill>
              </a:rPr>
              <a:t>Participating to the follow-up analysis and investigation a</a:t>
            </a:r>
          </a:p>
          <a:p>
            <a:pPr marL="1371600" lvl="2" indent="-457200" algn="l">
              <a:buFont typeface="Wingdings" pitchFamily="2" charset="2"/>
              <a:buChar char="q"/>
            </a:pPr>
            <a:r>
              <a:rPr lang="en-US" sz="2800" dirty="0" smtClean="0">
                <a:solidFill>
                  <a:schemeClr val="tx1">
                    <a:lumMod val="85000"/>
                    <a:lumOff val="15000"/>
                  </a:schemeClr>
                </a:solidFill>
              </a:rPr>
              <a:t>SNETP research program</a:t>
            </a:r>
          </a:p>
          <a:p>
            <a:pPr marL="1371600" lvl="2" indent="-457200" algn="l">
              <a:buFont typeface="Wingdings" pitchFamily="2" charset="2"/>
              <a:buChar char="q"/>
            </a:pPr>
            <a:r>
              <a:rPr lang="en-US" sz="2800" dirty="0" smtClean="0">
                <a:solidFill>
                  <a:schemeClr val="tx1">
                    <a:lumMod val="85000"/>
                    <a:lumOff val="15000"/>
                  </a:schemeClr>
                </a:solidFill>
              </a:rPr>
              <a:t>IAEA ISSC  EBP Working Groups  for External Events</a:t>
            </a:r>
          </a:p>
          <a:p>
            <a:pPr marL="1371600" lvl="2" indent="-457200" algn="l">
              <a:buFont typeface="Wingdings" pitchFamily="2" charset="2"/>
              <a:buChar char="q"/>
            </a:pPr>
            <a:r>
              <a:rPr lang="en-US" sz="2800" dirty="0" smtClean="0">
                <a:solidFill>
                  <a:schemeClr val="tx1">
                    <a:lumMod val="85000"/>
                    <a:lumOff val="15000"/>
                  </a:schemeClr>
                </a:solidFill>
              </a:rPr>
              <a:t>IAEA ISSC EBP Working Group on ‘’Public Communication’’ (leadership with JNES</a:t>
            </a:r>
            <a:r>
              <a:rPr lang="en-US" sz="2800" dirty="0" smtClean="0">
                <a:solidFill>
                  <a:schemeClr val="tx1">
                    <a:lumMod val="85000"/>
                    <a:lumOff val="15000"/>
                  </a:schemeClr>
                </a:solidFill>
                <a:sym typeface="Wingdings" pitchFamily="2" charset="2"/>
              </a:rPr>
              <a:t>)</a:t>
            </a:r>
          </a:p>
          <a:p>
            <a:pPr lvl="2"/>
            <a:r>
              <a:rPr lang="en-US" sz="2800" smtClean="0">
                <a:solidFill>
                  <a:schemeClr val="tx1">
                    <a:lumMod val="85000"/>
                    <a:lumOff val="15000"/>
                  </a:schemeClr>
                </a:solidFill>
                <a:sym typeface="Wingdings" pitchFamily="2" charset="2"/>
              </a:rPr>
              <a:t>----------</a:t>
            </a:r>
            <a:endParaRPr lang="en-US" sz="2800" dirty="0">
              <a:solidFill>
                <a:schemeClr val="tx1">
                  <a:lumMod val="85000"/>
                  <a:lumOff val="15000"/>
                </a:schemeClr>
              </a:solidFill>
            </a:endParaRPr>
          </a:p>
          <a:p>
            <a:pPr algn="l"/>
            <a:endParaRPr lang="en-US" sz="2800" dirty="0" smtClean="0">
              <a:solidFill>
                <a:schemeClr val="tx1">
                  <a:lumMod val="85000"/>
                  <a:lumOff val="15000"/>
                </a:schemeClr>
              </a:solidFill>
            </a:endParaRPr>
          </a:p>
        </p:txBody>
      </p:sp>
      <p:sp>
        <p:nvSpPr>
          <p:cNvPr id="6" name="Titolo 1"/>
          <p:cNvSpPr txBox="1">
            <a:spLocks/>
          </p:cNvSpPr>
          <p:nvPr/>
        </p:nvSpPr>
        <p:spPr>
          <a:xfrm>
            <a:off x="2555066" y="6309321"/>
            <a:ext cx="4840785" cy="573441"/>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4464" y="6455957"/>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11263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000" y="108000"/>
            <a:ext cx="9180000" cy="720000"/>
          </a:xfrm>
          <a:solidFill>
            <a:schemeClr val="bg1"/>
          </a:solidFill>
        </p:spPr>
        <p:txBody>
          <a:bodyPr>
            <a:normAutofit fontScale="90000"/>
          </a:bodyPr>
          <a:lstStyle/>
          <a:p>
            <a:r>
              <a:rPr lang="it-IT" b="1" dirty="0" smtClean="0">
                <a:solidFill>
                  <a:srgbClr val="FF0000"/>
                </a:solidFill>
                <a:latin typeface="Calibri" pitchFamily="34" charset="0"/>
                <a:cs typeface="Calibri" pitchFamily="34" charset="0"/>
              </a:rPr>
              <a:t>Content</a:t>
            </a:r>
            <a:endParaRPr lang="it-IT" dirty="0"/>
          </a:p>
        </p:txBody>
      </p:sp>
      <p:sp>
        <p:nvSpPr>
          <p:cNvPr id="3" name="Sottotitolo 2"/>
          <p:cNvSpPr>
            <a:spLocks noGrp="1"/>
          </p:cNvSpPr>
          <p:nvPr>
            <p:ph type="subTitle" idx="1"/>
          </p:nvPr>
        </p:nvSpPr>
        <p:spPr>
          <a:xfrm>
            <a:off x="36000" y="864000"/>
            <a:ext cx="9180000" cy="5940000"/>
          </a:xfrm>
          <a:solidFill>
            <a:schemeClr val="bg1"/>
          </a:solidFill>
        </p:spPr>
        <p:txBody>
          <a:bodyPr>
            <a:normAutofit/>
          </a:bodyPr>
          <a:lstStyle/>
          <a:p>
            <a:endParaRPr lang="en-US" b="1" dirty="0" smtClean="0"/>
          </a:p>
          <a:p>
            <a:pPr marL="914400" lvl="1" indent="-457200" algn="l">
              <a:buFont typeface="Arial" pitchFamily="34" charset="0"/>
              <a:buChar char="•"/>
            </a:pPr>
            <a:r>
              <a:rPr lang="en-US" sz="3200" b="1" dirty="0" smtClean="0">
                <a:solidFill>
                  <a:schemeClr val="tx1">
                    <a:lumMod val="75000"/>
                    <a:lumOff val="25000"/>
                  </a:schemeClr>
                </a:solidFill>
                <a:latin typeface="Calibri" pitchFamily="34" charset="0"/>
                <a:cs typeface="Calibri" pitchFamily="34" charset="0"/>
              </a:rPr>
              <a:t>Fukushima Accident</a:t>
            </a:r>
          </a:p>
          <a:p>
            <a:pPr marL="914400" lvl="1" indent="-457200" algn="l">
              <a:buFont typeface="Arial" pitchFamily="34" charset="0"/>
              <a:buChar char="•"/>
            </a:pPr>
            <a:r>
              <a:rPr lang="en-US" sz="3200" b="1" dirty="0" smtClean="0">
                <a:solidFill>
                  <a:schemeClr val="tx1">
                    <a:lumMod val="75000"/>
                    <a:lumOff val="25000"/>
                  </a:schemeClr>
                </a:solidFill>
                <a:latin typeface="Calibri" pitchFamily="34" charset="0"/>
                <a:cs typeface="Calibri" pitchFamily="34" charset="0"/>
              </a:rPr>
              <a:t>ITER activity</a:t>
            </a:r>
          </a:p>
          <a:p>
            <a:pPr marL="914400" lvl="1" indent="-457200" algn="l">
              <a:buFont typeface="Arial" pitchFamily="34" charset="0"/>
              <a:buChar char="•"/>
            </a:pPr>
            <a:r>
              <a:rPr lang="en-US" sz="3200" b="1" dirty="0" smtClean="0">
                <a:solidFill>
                  <a:schemeClr val="tx1">
                    <a:lumMod val="75000"/>
                    <a:lumOff val="25000"/>
                  </a:schemeClr>
                </a:solidFill>
                <a:latin typeface="Calibri" pitchFamily="34" charset="0"/>
                <a:cs typeface="Calibri" pitchFamily="34" charset="0"/>
              </a:rPr>
              <a:t>Emerging lessons</a:t>
            </a:r>
          </a:p>
          <a:p>
            <a:pPr marL="1371600" lvl="2" indent="-457200" algn="l">
              <a:buFont typeface="Arial" pitchFamily="34" charset="0"/>
              <a:buChar char="•"/>
            </a:pPr>
            <a:r>
              <a:rPr lang="en-US" sz="3200" b="1" dirty="0" smtClean="0">
                <a:solidFill>
                  <a:schemeClr val="tx1">
                    <a:lumMod val="75000"/>
                    <a:lumOff val="25000"/>
                  </a:schemeClr>
                </a:solidFill>
                <a:latin typeface="Calibri" pitchFamily="34" charset="0"/>
                <a:cs typeface="Calibri" pitchFamily="34" charset="0"/>
              </a:rPr>
              <a:t>NPP in Operation</a:t>
            </a:r>
          </a:p>
          <a:p>
            <a:pPr marL="1371600" lvl="2" indent="-457200" algn="l">
              <a:buFont typeface="Arial" pitchFamily="34" charset="0"/>
              <a:buChar char="•"/>
            </a:pPr>
            <a:r>
              <a:rPr lang="en-US" sz="3200" b="1" dirty="0" smtClean="0">
                <a:solidFill>
                  <a:schemeClr val="tx1">
                    <a:lumMod val="75000"/>
                    <a:lumOff val="25000"/>
                  </a:schemeClr>
                </a:solidFill>
                <a:latin typeface="Calibri" pitchFamily="34" charset="0"/>
                <a:cs typeface="Calibri" pitchFamily="34" charset="0"/>
              </a:rPr>
              <a:t>New Designs</a:t>
            </a:r>
          </a:p>
          <a:p>
            <a:pPr marL="914400" lvl="1" indent="-457200" algn="l">
              <a:buFont typeface="Arial" pitchFamily="34" charset="0"/>
              <a:buChar char="•"/>
            </a:pPr>
            <a:r>
              <a:rPr lang="en-US" sz="3200" b="1" dirty="0" smtClean="0">
                <a:solidFill>
                  <a:schemeClr val="tx1">
                    <a:lumMod val="75000"/>
                    <a:lumOff val="25000"/>
                  </a:schemeClr>
                </a:solidFill>
                <a:latin typeface="Calibri" pitchFamily="34" charset="0"/>
                <a:cs typeface="Calibri" pitchFamily="34" charset="0"/>
              </a:rPr>
              <a:t>Participation in international follow-up</a:t>
            </a:r>
            <a:endParaRPr lang="en-US" sz="3600" b="1" dirty="0" smtClean="0">
              <a:solidFill>
                <a:schemeClr val="tx1">
                  <a:lumMod val="75000"/>
                  <a:lumOff val="25000"/>
                </a:schemeClr>
              </a:solidFill>
              <a:latin typeface="Calibri" pitchFamily="34" charset="0"/>
              <a:cs typeface="Calibri" pitchFamily="34" charset="0"/>
            </a:endParaRPr>
          </a:p>
          <a:p>
            <a:pPr marL="914400" lvl="1" indent="-457200" algn="l">
              <a:buFont typeface="Arial" pitchFamily="34" charset="0"/>
              <a:buChar char="•"/>
            </a:pPr>
            <a:endParaRPr lang="en-US" sz="3200" b="1" dirty="0" smtClean="0">
              <a:solidFill>
                <a:schemeClr val="tx1">
                  <a:lumMod val="75000"/>
                  <a:lumOff val="25000"/>
                </a:schemeClr>
              </a:solidFill>
              <a:latin typeface="Calibri" pitchFamily="34" charset="0"/>
              <a:cs typeface="Calibri" pitchFamily="34" charset="0"/>
            </a:endParaRPr>
          </a:p>
        </p:txBody>
      </p:sp>
      <p:sp>
        <p:nvSpPr>
          <p:cNvPr id="6" name="Titolo 1"/>
          <p:cNvSpPr txBox="1">
            <a:spLocks/>
          </p:cNvSpPr>
          <p:nvPr/>
        </p:nvSpPr>
        <p:spPr>
          <a:xfrm>
            <a:off x="180000" y="6300000"/>
            <a:ext cx="7200000" cy="360000"/>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60000" y="6156000"/>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36303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000" y="108000"/>
            <a:ext cx="9180000" cy="720000"/>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Fukushima Accident</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36000" y="864000"/>
            <a:ext cx="9180000" cy="5940000"/>
          </a:xfrm>
          <a:solidFill>
            <a:schemeClr val="bg1"/>
          </a:solidFill>
        </p:spPr>
        <p:txBody>
          <a:bodyPr>
            <a:normAutofit/>
          </a:bodyPr>
          <a:lstStyle/>
          <a:p>
            <a:pPr marL="457200" indent="-457200" algn="just">
              <a:buFont typeface="Wingdings" pitchFamily="2" charset="2"/>
              <a:buChar char="q"/>
            </a:pPr>
            <a:r>
              <a:rPr lang="en-GB" sz="2800" b="1" dirty="0" smtClean="0">
                <a:solidFill>
                  <a:schemeClr val="tx1">
                    <a:lumMod val="75000"/>
                    <a:lumOff val="25000"/>
                  </a:schemeClr>
                </a:solidFill>
                <a:latin typeface="+mj-lt"/>
              </a:rPr>
              <a:t>The 2011 Tohoku </a:t>
            </a:r>
            <a:r>
              <a:rPr lang="en-US" sz="2800" b="1" dirty="0" smtClean="0">
                <a:solidFill>
                  <a:schemeClr val="tx1">
                    <a:lumMod val="75000"/>
                    <a:lumOff val="25000"/>
                  </a:schemeClr>
                </a:solidFill>
                <a:latin typeface="+mj-lt"/>
              </a:rPr>
              <a:t>Earthquake</a:t>
            </a:r>
            <a:r>
              <a:rPr lang="en-GB" sz="2800" b="1" dirty="0" smtClean="0">
                <a:solidFill>
                  <a:schemeClr val="tx1">
                    <a:lumMod val="75000"/>
                    <a:lumOff val="25000"/>
                  </a:schemeClr>
                </a:solidFill>
                <a:latin typeface="+mj-lt"/>
              </a:rPr>
              <a:t> Magnitude 9.0 attacked Tohoku Kano area on March 11 with serious secondary effects in particular a significant tsunami.</a:t>
            </a:r>
          </a:p>
          <a:p>
            <a:pPr marL="457200" indent="-457200" algn="l">
              <a:buFont typeface="Wingdings" pitchFamily="2" charset="2"/>
              <a:buChar char="q"/>
            </a:pPr>
            <a:endParaRPr lang="en-GB" sz="2800" b="1" dirty="0">
              <a:solidFill>
                <a:schemeClr val="tx1">
                  <a:lumMod val="75000"/>
                  <a:lumOff val="25000"/>
                </a:schemeClr>
              </a:solidFill>
              <a:latin typeface="+mj-lt"/>
            </a:endParaRPr>
          </a:p>
          <a:p>
            <a:endParaRPr lang="en-GB" sz="2800" b="1" dirty="0"/>
          </a:p>
          <a:p>
            <a:endParaRPr lang="en-US" sz="2800" dirty="0" smtClean="0"/>
          </a:p>
          <a:p>
            <a:endParaRPr lang="en-GB" sz="2800" dirty="0"/>
          </a:p>
          <a:p>
            <a:endParaRPr lang="it-IT" sz="2800" dirty="0"/>
          </a:p>
        </p:txBody>
      </p:sp>
      <p:sp>
        <p:nvSpPr>
          <p:cNvPr id="8" name="Titolo 1"/>
          <p:cNvSpPr txBox="1">
            <a:spLocks/>
          </p:cNvSpPr>
          <p:nvPr/>
        </p:nvSpPr>
        <p:spPr>
          <a:xfrm>
            <a:off x="180000" y="6300000"/>
            <a:ext cx="7200000" cy="360000"/>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60000" y="6156000"/>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descr="http://www.blogzero.it/wp-content/uploads/Fukushima_Nuclear_Plant_Explode_Acid-Rain-_japan_quake_sendai.jpg"/>
          <p:cNvPicPr>
            <a:picLocks noChangeAspect="1" noChangeArrowheads="1"/>
          </p:cNvPicPr>
          <p:nvPr/>
        </p:nvPicPr>
        <p:blipFill>
          <a:blip r:embed="rId3" cstate="print"/>
          <a:srcRect/>
          <a:stretch>
            <a:fillRect/>
          </a:stretch>
        </p:blipFill>
        <p:spPr bwMode="auto">
          <a:xfrm>
            <a:off x="3189796" y="2857496"/>
            <a:ext cx="3289114" cy="2919934"/>
          </a:xfrm>
          <a:prstGeom prst="rect">
            <a:avLst/>
          </a:prstGeom>
          <a:noFill/>
        </p:spPr>
      </p:pic>
      <p:pic>
        <p:nvPicPr>
          <p:cNvPr id="1038" name="Picture 14" descr="http://www.bosbouwbeleggingen.nl/bosbouwbeleggingen.nl/pics/tsunami-japan-1.jpg"/>
          <p:cNvPicPr>
            <a:picLocks noChangeAspect="1" noChangeArrowheads="1"/>
          </p:cNvPicPr>
          <p:nvPr/>
        </p:nvPicPr>
        <p:blipFill>
          <a:blip r:embed="rId4" cstate="print"/>
          <a:srcRect l="9750"/>
          <a:stretch>
            <a:fillRect/>
          </a:stretch>
        </p:blipFill>
        <p:spPr bwMode="auto">
          <a:xfrm>
            <a:off x="6627033" y="3429000"/>
            <a:ext cx="2483571" cy="2143140"/>
          </a:xfrm>
          <a:prstGeom prst="rect">
            <a:avLst/>
          </a:prstGeom>
          <a:noFill/>
        </p:spPr>
      </p:pic>
      <p:pic>
        <p:nvPicPr>
          <p:cNvPr id="10" name="Picture 3" descr="C:\Users\Administrator\Desktop\Giappone_11 Mar _2011\Materiale Report\Report Fukushima_imgs\Nuova immagine (19).bmp"/>
          <p:cNvPicPr>
            <a:picLocks noChangeAspect="1" noChangeArrowheads="1"/>
          </p:cNvPicPr>
          <p:nvPr/>
        </p:nvPicPr>
        <p:blipFill>
          <a:blip r:embed="rId5" cstate="print"/>
          <a:srcRect l="14601" t="20060" r="4768" b="6587"/>
          <a:stretch>
            <a:fillRect/>
          </a:stretch>
        </p:blipFill>
        <p:spPr bwMode="auto">
          <a:xfrm>
            <a:off x="269051" y="3286124"/>
            <a:ext cx="2784941" cy="2214578"/>
          </a:xfrm>
          <a:prstGeom prst="rect">
            <a:avLst/>
          </a:prstGeom>
          <a:noFill/>
        </p:spPr>
      </p:pic>
    </p:spTree>
    <p:extLst>
      <p:ext uri="{BB962C8B-B14F-4D97-AF65-F5344CB8AC3E}">
        <p14:creationId xmlns:p14="http://schemas.microsoft.com/office/powerpoint/2010/main" val="35345777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000" y="108000"/>
            <a:ext cx="9180000" cy="720000"/>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Fukushima Accident</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36000" y="864000"/>
            <a:ext cx="9180000" cy="5940000"/>
          </a:xfrm>
          <a:solidFill>
            <a:schemeClr val="bg1"/>
          </a:solidFill>
        </p:spPr>
        <p:txBody>
          <a:bodyPr>
            <a:normAutofit/>
          </a:bodyPr>
          <a:lstStyle/>
          <a:p>
            <a:pPr marL="432000" indent="-457200" algn="just">
              <a:buFont typeface="Wingdings" pitchFamily="2" charset="2"/>
              <a:buChar char="q"/>
            </a:pPr>
            <a:r>
              <a:rPr lang="en-US" sz="2800" b="1" dirty="0" smtClean="0">
                <a:solidFill>
                  <a:schemeClr val="tx1">
                    <a:lumMod val="75000"/>
                    <a:lumOff val="25000"/>
                  </a:schemeClr>
                </a:solidFill>
                <a:latin typeface="+mj-lt"/>
              </a:rPr>
              <a:t>The 6 units in Fukushima Daiichi NPP (5 BWRs Mark I , Unit 6 Mark II) designed more than 40 years ago were affected loss of offsite power due to the seismic event </a:t>
            </a:r>
          </a:p>
          <a:p>
            <a:pPr marL="432000" indent="-457200" algn="just">
              <a:buFont typeface="Wingdings" pitchFamily="2" charset="2"/>
              <a:buChar char="q"/>
            </a:pPr>
            <a:endParaRPr lang="en-US" sz="2800" b="1" dirty="0" smtClean="0">
              <a:solidFill>
                <a:schemeClr val="tx1">
                  <a:lumMod val="75000"/>
                  <a:lumOff val="25000"/>
                </a:schemeClr>
              </a:solidFill>
              <a:latin typeface="+mj-lt"/>
            </a:endParaRPr>
          </a:p>
          <a:p>
            <a:pPr marL="432000" indent="-457200" algn="just">
              <a:buFont typeface="Wingdings" pitchFamily="2" charset="2"/>
              <a:buChar char="q"/>
            </a:pPr>
            <a:r>
              <a:rPr lang="en-US" sz="2800" b="1" dirty="0" smtClean="0">
                <a:solidFill>
                  <a:schemeClr val="tx1">
                    <a:lumMod val="75000"/>
                    <a:lumOff val="25000"/>
                  </a:schemeClr>
                </a:solidFill>
                <a:latin typeface="+mj-lt"/>
              </a:rPr>
              <a:t>The D/G </a:t>
            </a:r>
            <a:r>
              <a:rPr lang="en-US" sz="2800" b="1" dirty="0" smtClean="0">
                <a:solidFill>
                  <a:schemeClr val="tx1">
                    <a:lumMod val="75000"/>
                    <a:lumOff val="25000"/>
                  </a:schemeClr>
                </a:solidFill>
              </a:rPr>
              <a:t>automatically  started to power the Units. Unfortunately a seismic </a:t>
            </a:r>
            <a:r>
              <a:rPr lang="en-US" sz="2800" b="1" dirty="0" smtClean="0">
                <a:solidFill>
                  <a:schemeClr val="tx1">
                    <a:lumMod val="75000"/>
                    <a:lumOff val="25000"/>
                  </a:schemeClr>
                </a:solidFill>
                <a:latin typeface="+mj-lt"/>
              </a:rPr>
              <a:t>generated tsunami hit Fukushima in a series  of waves, the first enormous wave (14-15 m) hit  Dai-</a:t>
            </a:r>
            <a:r>
              <a:rPr lang="en-US" sz="2800" b="1" dirty="0" err="1" smtClean="0">
                <a:solidFill>
                  <a:schemeClr val="tx1">
                    <a:lumMod val="75000"/>
                    <a:lumOff val="25000"/>
                  </a:schemeClr>
                </a:solidFill>
                <a:latin typeface="+mj-lt"/>
              </a:rPr>
              <a:t>ichi</a:t>
            </a:r>
            <a:r>
              <a:rPr lang="en-US" sz="2800" b="1" dirty="0" smtClean="0">
                <a:solidFill>
                  <a:schemeClr val="tx1">
                    <a:lumMod val="75000"/>
                    <a:lumOff val="25000"/>
                  </a:schemeClr>
                </a:solidFill>
                <a:latin typeface="+mj-lt"/>
              </a:rPr>
              <a:t>  at 15.27 (41 minutes after the quake) </a:t>
            </a:r>
          </a:p>
          <a:p>
            <a:endParaRPr lang="en-GB" sz="2800" b="1" dirty="0"/>
          </a:p>
          <a:p>
            <a:endParaRPr lang="en-US" sz="2800" dirty="0" smtClean="0"/>
          </a:p>
          <a:p>
            <a:endParaRPr lang="en-GB" sz="2800" dirty="0"/>
          </a:p>
          <a:p>
            <a:endParaRPr lang="it-IT" sz="2800" dirty="0"/>
          </a:p>
        </p:txBody>
      </p:sp>
      <p:sp>
        <p:nvSpPr>
          <p:cNvPr id="8" name="Titolo 1"/>
          <p:cNvSpPr txBox="1">
            <a:spLocks/>
          </p:cNvSpPr>
          <p:nvPr/>
        </p:nvSpPr>
        <p:spPr>
          <a:xfrm>
            <a:off x="180000" y="6300000"/>
            <a:ext cx="7200000" cy="360000"/>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60000" y="6156000"/>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4577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000" y="108000"/>
            <a:ext cx="9180000" cy="720000"/>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Fukushima Accident</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36000" y="864000"/>
            <a:ext cx="9180000" cy="5940000"/>
          </a:xfrm>
          <a:solidFill>
            <a:schemeClr val="bg1"/>
          </a:solidFill>
        </p:spPr>
        <p:txBody>
          <a:bodyPr>
            <a:normAutofit/>
          </a:bodyPr>
          <a:lstStyle/>
          <a:p>
            <a:pPr marL="179388" indent="-179388" algn="l">
              <a:buFont typeface="Arial" pitchFamily="34" charset="0"/>
              <a:buChar char="•"/>
            </a:pPr>
            <a:r>
              <a:rPr lang="en-US" sz="2800" b="1" dirty="0" smtClean="0">
                <a:solidFill>
                  <a:schemeClr val="tx1"/>
                </a:solidFill>
              </a:rPr>
              <a:t>The tsunami  (14-15 m) put out of service the seawater cooling pump station,  and flooded the D/G locals  of all Units and the distribution panels . Causing a  total loss of ac-power (SBO)</a:t>
            </a:r>
          </a:p>
          <a:p>
            <a:pPr marL="179388" indent="-179388" algn="l"/>
            <a:endParaRPr lang="it-IT" sz="1200" b="1" dirty="0" smtClean="0">
              <a:solidFill>
                <a:schemeClr val="tx1"/>
              </a:solidFill>
            </a:endParaRPr>
          </a:p>
          <a:p>
            <a:pPr marL="179388" indent="-179388" algn="l">
              <a:buFont typeface="Arial" pitchFamily="34" charset="0"/>
              <a:buChar char="•"/>
            </a:pPr>
            <a:r>
              <a:rPr lang="en-US" sz="2800" b="1" dirty="0" smtClean="0">
                <a:solidFill>
                  <a:schemeClr val="tx1"/>
                </a:solidFill>
              </a:rPr>
              <a:t>Only at Unit 6 one air cooled D/G survived as:  its  distribution board was not submerged,  it was at higher level and the damage of the seawater pumps did not affect that D/G </a:t>
            </a:r>
          </a:p>
          <a:p>
            <a:pPr marL="179388" indent="-179388" algn="l"/>
            <a:endParaRPr lang="it-IT" sz="1200" b="1" dirty="0" smtClean="0">
              <a:solidFill>
                <a:schemeClr val="tx1"/>
              </a:solidFill>
            </a:endParaRPr>
          </a:p>
          <a:p>
            <a:pPr marL="179388" indent="-179388" algn="l">
              <a:buFont typeface="Arial" pitchFamily="34" charset="0"/>
              <a:buChar char="•"/>
            </a:pPr>
            <a:r>
              <a:rPr lang="en-US" sz="2800" b="1" dirty="0" smtClean="0">
                <a:solidFill>
                  <a:schemeClr val="tx1"/>
                </a:solidFill>
              </a:rPr>
              <a:t> The D/G of Unit 6 was cross connected to unit 5 allowing to cool both reactors and both SF pools.</a:t>
            </a:r>
            <a:endParaRPr lang="it-IT" sz="2800" b="1" dirty="0" smtClean="0">
              <a:solidFill>
                <a:schemeClr val="tx1"/>
              </a:solidFill>
            </a:endParaRPr>
          </a:p>
          <a:p>
            <a:endParaRPr lang="en-GB" sz="2800" b="1" dirty="0"/>
          </a:p>
          <a:p>
            <a:endParaRPr lang="en-US" sz="2800" dirty="0" smtClean="0"/>
          </a:p>
          <a:p>
            <a:endParaRPr lang="en-GB" sz="2800" dirty="0"/>
          </a:p>
          <a:p>
            <a:endParaRPr lang="it-IT" sz="2800" dirty="0"/>
          </a:p>
        </p:txBody>
      </p:sp>
      <p:sp>
        <p:nvSpPr>
          <p:cNvPr id="8" name="Titolo 1"/>
          <p:cNvSpPr txBox="1">
            <a:spLocks/>
          </p:cNvSpPr>
          <p:nvPr/>
        </p:nvSpPr>
        <p:spPr>
          <a:xfrm>
            <a:off x="180000" y="6300000"/>
            <a:ext cx="7200000" cy="360000"/>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60000" y="6156000"/>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45777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691" y="-171399"/>
            <a:ext cx="9465920" cy="864095"/>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Fukushima Accident</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26783" y="692696"/>
            <a:ext cx="9363358" cy="6208505"/>
          </a:xfrm>
          <a:solidFill>
            <a:schemeClr val="bg1"/>
          </a:solidFill>
        </p:spPr>
        <p:txBody>
          <a:bodyPr/>
          <a:lstStyle/>
          <a:p>
            <a:endParaRPr lang="en-US" b="1" dirty="0" smtClean="0"/>
          </a:p>
          <a:p>
            <a:r>
              <a:rPr lang="en-GB" sz="2800" dirty="0"/>
              <a:t> </a:t>
            </a:r>
            <a:endParaRPr lang="it-IT" sz="28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3678" y="2200275"/>
            <a:ext cx="7046184"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3062" y="1171575"/>
            <a:ext cx="7547417" cy="451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olo 1"/>
          <p:cNvSpPr txBox="1">
            <a:spLocks/>
          </p:cNvSpPr>
          <p:nvPr/>
        </p:nvSpPr>
        <p:spPr>
          <a:xfrm>
            <a:off x="0" y="6309321"/>
            <a:ext cx="7395852" cy="573441"/>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4464" y="6455957"/>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45233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000" y="108000"/>
            <a:ext cx="9180000" cy="720000"/>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Fukushima Accident</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36000" y="864000"/>
            <a:ext cx="9180000" cy="4922454"/>
          </a:xfrm>
          <a:solidFill>
            <a:schemeClr val="bg1"/>
          </a:solidFill>
        </p:spPr>
        <p:txBody>
          <a:bodyPr>
            <a:normAutofit/>
          </a:bodyPr>
          <a:lstStyle/>
          <a:p>
            <a:pPr algn="just"/>
            <a:endParaRPr lang="en-US" sz="2800" b="1" dirty="0" smtClean="0">
              <a:solidFill>
                <a:schemeClr val="tx1">
                  <a:lumMod val="75000"/>
                  <a:lumOff val="25000"/>
                </a:schemeClr>
              </a:solidFill>
              <a:latin typeface="+mj-lt"/>
            </a:endParaRPr>
          </a:p>
          <a:p>
            <a:pPr algn="just"/>
            <a:r>
              <a:rPr lang="en-US" sz="2800" b="1" dirty="0" smtClean="0">
                <a:solidFill>
                  <a:schemeClr val="tx1">
                    <a:lumMod val="75000"/>
                    <a:lumOff val="25000"/>
                  </a:schemeClr>
                </a:solidFill>
                <a:latin typeface="+mj-lt"/>
              </a:rPr>
              <a:t>When the cooling function was completely lost the reactors overheated. This resulted in: </a:t>
            </a:r>
          </a:p>
          <a:p>
            <a:pPr marL="432000" indent="-457200" algn="just">
              <a:buFont typeface="Wingdings" pitchFamily="2" charset="2"/>
              <a:buChar char="q"/>
            </a:pPr>
            <a:r>
              <a:rPr lang="en-US" sz="2800" b="1" dirty="0" smtClean="0">
                <a:solidFill>
                  <a:schemeClr val="tx1">
                    <a:lumMod val="75000"/>
                    <a:lumOff val="25000"/>
                  </a:schemeClr>
                </a:solidFill>
                <a:latin typeface="+mj-lt"/>
              </a:rPr>
              <a:t>Pressurization of primary circuit</a:t>
            </a:r>
          </a:p>
          <a:p>
            <a:pPr marL="432000" indent="-457200" algn="just">
              <a:buFont typeface="Wingdings" pitchFamily="2" charset="2"/>
              <a:buChar char="q"/>
            </a:pPr>
            <a:r>
              <a:rPr lang="en-US" sz="2800" b="1" dirty="0" smtClean="0">
                <a:solidFill>
                  <a:schemeClr val="tx1">
                    <a:lumMod val="75000"/>
                    <a:lumOff val="25000"/>
                  </a:schemeClr>
                </a:solidFill>
                <a:latin typeface="+mj-lt"/>
              </a:rPr>
              <a:t>Discharge of steam through safety relief valves to the suppression pools</a:t>
            </a:r>
          </a:p>
          <a:p>
            <a:pPr marL="432000" indent="-457200" algn="just">
              <a:buFont typeface="Wingdings" pitchFamily="2" charset="2"/>
              <a:buChar char="q"/>
            </a:pPr>
            <a:r>
              <a:rPr lang="en-US" sz="2800" b="1" dirty="0" smtClean="0">
                <a:solidFill>
                  <a:schemeClr val="tx1">
                    <a:lumMod val="75000"/>
                    <a:lumOff val="25000"/>
                  </a:schemeClr>
                </a:solidFill>
                <a:latin typeface="+mj-lt"/>
              </a:rPr>
              <a:t>Pressurization of primary containment</a:t>
            </a:r>
          </a:p>
          <a:p>
            <a:pPr marL="432000" indent="-457200" algn="just">
              <a:buFont typeface="Wingdings" pitchFamily="2" charset="2"/>
              <a:buChar char="q"/>
            </a:pPr>
            <a:r>
              <a:rPr lang="en-US" sz="2800" b="1" dirty="0" smtClean="0">
                <a:solidFill>
                  <a:schemeClr val="tx1">
                    <a:lumMod val="75000"/>
                    <a:lumOff val="25000"/>
                  </a:schemeClr>
                </a:solidFill>
                <a:latin typeface="+mj-lt"/>
              </a:rPr>
              <a:t>Need to vent and consequent several disruptive explosions because of accumulation of H2</a:t>
            </a:r>
          </a:p>
          <a:p>
            <a:pPr algn="just"/>
            <a:endParaRPr lang="en-US" sz="1100" b="1" dirty="0" smtClean="0">
              <a:solidFill>
                <a:srgbClr val="FF0000"/>
              </a:solidFill>
              <a:latin typeface="+mj-lt"/>
            </a:endParaRPr>
          </a:p>
          <a:p>
            <a:pPr marL="432000" indent="-457200" algn="just"/>
            <a:endParaRPr lang="en-US" sz="2800" b="1" dirty="0" smtClean="0">
              <a:solidFill>
                <a:schemeClr val="tx1"/>
              </a:solidFill>
              <a:latin typeface="+mj-lt"/>
            </a:endParaRPr>
          </a:p>
          <a:p>
            <a:pPr algn="just"/>
            <a:endParaRPr lang="en-US" sz="2800" b="1" dirty="0" smtClean="0">
              <a:solidFill>
                <a:schemeClr val="tx1">
                  <a:lumMod val="75000"/>
                  <a:lumOff val="25000"/>
                </a:schemeClr>
              </a:solidFill>
              <a:latin typeface="+mj-lt"/>
            </a:endParaRPr>
          </a:p>
          <a:p>
            <a:endParaRPr lang="en-GB" sz="2800" dirty="0"/>
          </a:p>
          <a:p>
            <a:endParaRPr lang="it-IT" sz="2800" dirty="0"/>
          </a:p>
        </p:txBody>
      </p:sp>
      <p:sp>
        <p:nvSpPr>
          <p:cNvPr id="8" name="Titolo 1"/>
          <p:cNvSpPr txBox="1">
            <a:spLocks/>
          </p:cNvSpPr>
          <p:nvPr/>
        </p:nvSpPr>
        <p:spPr>
          <a:xfrm>
            <a:off x="0" y="6286520"/>
            <a:ext cx="7200000" cy="360000"/>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60000" y="6156000"/>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45777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000" y="108000"/>
            <a:ext cx="9180000" cy="720000"/>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Fukushima Accident</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36000" y="864000"/>
            <a:ext cx="9180000" cy="5940000"/>
          </a:xfrm>
          <a:solidFill>
            <a:schemeClr val="bg1"/>
          </a:solidFill>
        </p:spPr>
        <p:txBody>
          <a:bodyPr>
            <a:normAutofit/>
          </a:bodyPr>
          <a:lstStyle/>
          <a:p>
            <a:pPr algn="just">
              <a:spcBef>
                <a:spcPts val="0"/>
              </a:spcBef>
              <a:buFont typeface="Wingdings" pitchFamily="2" charset="2"/>
              <a:buChar char="q"/>
            </a:pPr>
            <a:r>
              <a:rPr lang="en-US" sz="2800" b="1" dirty="0" smtClean="0">
                <a:solidFill>
                  <a:schemeClr val="tx1">
                    <a:lumMod val="75000"/>
                    <a:lumOff val="25000"/>
                  </a:schemeClr>
                </a:solidFill>
                <a:latin typeface="+mj-lt"/>
              </a:rPr>
              <a:t>  The Fukushima accident has been very severe  and </a:t>
            </a:r>
          </a:p>
          <a:p>
            <a:pPr lvl="1" algn="just">
              <a:spcBef>
                <a:spcPts val="0"/>
              </a:spcBef>
            </a:pPr>
            <a:r>
              <a:rPr lang="en-US" b="1" dirty="0" smtClean="0">
                <a:solidFill>
                  <a:schemeClr val="tx1">
                    <a:lumMod val="75000"/>
                    <a:lumOff val="25000"/>
                  </a:schemeClr>
                </a:solidFill>
                <a:latin typeface="+mj-lt"/>
              </a:rPr>
              <a:t>classified at highest  </a:t>
            </a:r>
            <a:r>
              <a:rPr lang="en-US" b="1" dirty="0" smtClean="0">
                <a:solidFill>
                  <a:srgbClr val="FF0000"/>
                </a:solidFill>
                <a:latin typeface="+mj-lt"/>
              </a:rPr>
              <a:t>level 7 of INES </a:t>
            </a:r>
            <a:r>
              <a:rPr lang="it-IT" b="1" dirty="0" smtClean="0">
                <a:solidFill>
                  <a:schemeClr val="tx1">
                    <a:lumMod val="75000"/>
                    <a:lumOff val="25000"/>
                  </a:schemeClr>
                </a:solidFill>
                <a:latin typeface="+mj-lt"/>
              </a:rPr>
              <a:t>(International </a:t>
            </a:r>
            <a:r>
              <a:rPr lang="it-IT" b="1" dirty="0" err="1" smtClean="0">
                <a:solidFill>
                  <a:schemeClr val="tx1">
                    <a:lumMod val="75000"/>
                    <a:lumOff val="25000"/>
                  </a:schemeClr>
                </a:solidFill>
                <a:latin typeface="+mj-lt"/>
              </a:rPr>
              <a:t>Nuclear</a:t>
            </a:r>
            <a:r>
              <a:rPr lang="it-IT" b="1" dirty="0" smtClean="0">
                <a:solidFill>
                  <a:schemeClr val="tx1">
                    <a:lumMod val="75000"/>
                    <a:lumOff val="25000"/>
                  </a:schemeClr>
                </a:solidFill>
                <a:latin typeface="+mj-lt"/>
              </a:rPr>
              <a:t> </a:t>
            </a:r>
            <a:r>
              <a:rPr lang="it-IT" b="1" dirty="0" err="1" smtClean="0">
                <a:solidFill>
                  <a:schemeClr val="tx1">
                    <a:lumMod val="75000"/>
                    <a:lumOff val="25000"/>
                  </a:schemeClr>
                </a:solidFill>
                <a:latin typeface="+mj-lt"/>
              </a:rPr>
              <a:t>Event</a:t>
            </a:r>
            <a:r>
              <a:rPr lang="it-IT" b="1" dirty="0" smtClean="0">
                <a:solidFill>
                  <a:schemeClr val="tx1">
                    <a:lumMod val="75000"/>
                    <a:lumOff val="25000"/>
                  </a:schemeClr>
                </a:solidFill>
                <a:latin typeface="+mj-lt"/>
              </a:rPr>
              <a:t> Scale) </a:t>
            </a:r>
            <a:r>
              <a:rPr lang="en-US" b="1" dirty="0" smtClean="0">
                <a:solidFill>
                  <a:schemeClr val="tx1">
                    <a:lumMod val="75000"/>
                    <a:lumOff val="25000"/>
                  </a:schemeClr>
                </a:solidFill>
                <a:latin typeface="+mj-lt"/>
              </a:rPr>
              <a:t>as Chernobyl Accident</a:t>
            </a:r>
          </a:p>
          <a:p>
            <a:pPr lvl="1" algn="just">
              <a:spcBef>
                <a:spcPts val="0"/>
              </a:spcBef>
            </a:pPr>
            <a:endParaRPr lang="en-US" sz="1000" b="1" dirty="0" smtClean="0">
              <a:solidFill>
                <a:schemeClr val="tx1">
                  <a:lumMod val="75000"/>
                  <a:lumOff val="25000"/>
                </a:schemeClr>
              </a:solidFill>
              <a:latin typeface="+mj-lt"/>
            </a:endParaRPr>
          </a:p>
          <a:p>
            <a:pPr marL="432000" indent="-457200" algn="just">
              <a:buFont typeface="Wingdings" pitchFamily="2" charset="2"/>
              <a:buChar char="q"/>
            </a:pPr>
            <a:r>
              <a:rPr lang="en-US" sz="2800" b="1" dirty="0" smtClean="0">
                <a:solidFill>
                  <a:schemeClr val="tx1">
                    <a:lumMod val="75000"/>
                    <a:lumOff val="25000"/>
                  </a:schemeClr>
                </a:solidFill>
                <a:latin typeface="+mj-lt"/>
              </a:rPr>
              <a:t>The severe accident brought </a:t>
            </a:r>
            <a:r>
              <a:rPr lang="en-US" sz="2800" b="1" dirty="0" smtClean="0">
                <a:solidFill>
                  <a:srgbClr val="FF0000"/>
                </a:solidFill>
                <a:latin typeface="+mj-lt"/>
              </a:rPr>
              <a:t>to core-melt </a:t>
            </a:r>
            <a:r>
              <a:rPr lang="en-US" sz="2800" b="1" dirty="0" smtClean="0">
                <a:solidFill>
                  <a:schemeClr val="tx1">
                    <a:lumMod val="75000"/>
                    <a:lumOff val="25000"/>
                  </a:schemeClr>
                </a:solidFill>
                <a:latin typeface="+mj-lt"/>
              </a:rPr>
              <a:t>in three units with possible  expulsion of molten material </a:t>
            </a:r>
          </a:p>
          <a:p>
            <a:pPr marL="432000" indent="-457200" algn="just"/>
            <a:endParaRPr lang="en-US" sz="1000" b="1" dirty="0" smtClean="0">
              <a:solidFill>
                <a:schemeClr val="tx1">
                  <a:lumMod val="75000"/>
                  <a:lumOff val="25000"/>
                </a:schemeClr>
              </a:solidFill>
              <a:latin typeface="+mj-lt"/>
            </a:endParaRPr>
          </a:p>
          <a:p>
            <a:pPr marL="432000" indent="-457200" algn="just">
              <a:buFont typeface="Wingdings" pitchFamily="2" charset="2"/>
              <a:buChar char="q"/>
            </a:pPr>
            <a:r>
              <a:rPr lang="en-US" sz="2800" b="1" dirty="0" smtClean="0">
                <a:solidFill>
                  <a:schemeClr val="tx1">
                    <a:lumMod val="75000"/>
                    <a:lumOff val="25000"/>
                  </a:schemeClr>
                </a:solidFill>
                <a:latin typeface="+mj-lt"/>
              </a:rPr>
              <a:t>A </a:t>
            </a:r>
            <a:r>
              <a:rPr lang="en-US" sz="2800" b="1" dirty="0" smtClean="0">
                <a:solidFill>
                  <a:srgbClr val="FF0000"/>
                </a:solidFill>
                <a:latin typeface="+mj-lt"/>
              </a:rPr>
              <a:t>large quantity of radioactivity </a:t>
            </a:r>
            <a:r>
              <a:rPr lang="en-US" sz="2800" b="1" dirty="0" smtClean="0">
                <a:solidFill>
                  <a:schemeClr val="tx1">
                    <a:lumMod val="75000"/>
                    <a:lumOff val="25000"/>
                  </a:schemeClr>
                </a:solidFill>
                <a:latin typeface="+mj-lt"/>
              </a:rPr>
              <a:t>has been released in the air and in the sea water</a:t>
            </a:r>
          </a:p>
          <a:p>
            <a:pPr marL="432000" indent="-457200" algn="just"/>
            <a:endParaRPr lang="en-US" sz="1000" b="1" dirty="0" smtClean="0">
              <a:solidFill>
                <a:schemeClr val="tx1">
                  <a:lumMod val="75000"/>
                  <a:lumOff val="25000"/>
                </a:schemeClr>
              </a:solidFill>
              <a:latin typeface="+mj-lt"/>
            </a:endParaRPr>
          </a:p>
          <a:p>
            <a:pPr marL="432000" indent="-457200" algn="just">
              <a:buFont typeface="Wingdings" pitchFamily="2" charset="2"/>
              <a:buChar char="q"/>
            </a:pPr>
            <a:r>
              <a:rPr lang="en-US" sz="2800" b="1" dirty="0" smtClean="0">
                <a:solidFill>
                  <a:schemeClr val="tx1"/>
                </a:solidFill>
                <a:latin typeface="+mj-lt"/>
              </a:rPr>
              <a:t>About </a:t>
            </a:r>
            <a:r>
              <a:rPr lang="en-US" sz="2800" b="1" dirty="0" smtClean="0">
                <a:solidFill>
                  <a:srgbClr val="FF0000"/>
                </a:solidFill>
                <a:latin typeface="+mj-lt"/>
              </a:rPr>
              <a:t>80.000 people </a:t>
            </a:r>
            <a:r>
              <a:rPr lang="en-US" sz="2800" b="1" dirty="0" smtClean="0">
                <a:solidFill>
                  <a:schemeClr val="tx1"/>
                </a:solidFill>
                <a:latin typeface="+mj-lt"/>
              </a:rPr>
              <a:t>were  evacuated  </a:t>
            </a:r>
            <a:r>
              <a:rPr lang="en-US" sz="2800" dirty="0" smtClean="0">
                <a:solidFill>
                  <a:schemeClr val="tx1"/>
                </a:solidFill>
                <a:latin typeface="+mj-lt"/>
              </a:rPr>
              <a:t>(return has not yet started)</a:t>
            </a:r>
            <a:r>
              <a:rPr lang="en-US" sz="2800" b="1" dirty="0" smtClean="0">
                <a:solidFill>
                  <a:schemeClr val="tx1"/>
                </a:solidFill>
                <a:latin typeface="+mj-lt"/>
              </a:rPr>
              <a:t>.</a:t>
            </a:r>
          </a:p>
          <a:p>
            <a:pPr algn="just"/>
            <a:endParaRPr lang="en-US" sz="2800" b="1" dirty="0" smtClean="0">
              <a:solidFill>
                <a:schemeClr val="tx1">
                  <a:lumMod val="75000"/>
                  <a:lumOff val="25000"/>
                </a:schemeClr>
              </a:solidFill>
              <a:latin typeface="+mj-lt"/>
            </a:endParaRPr>
          </a:p>
          <a:p>
            <a:endParaRPr lang="en-GB" sz="2800" dirty="0"/>
          </a:p>
          <a:p>
            <a:endParaRPr lang="it-IT" sz="2800" dirty="0"/>
          </a:p>
        </p:txBody>
      </p:sp>
      <p:sp>
        <p:nvSpPr>
          <p:cNvPr id="8" name="Titolo 1"/>
          <p:cNvSpPr txBox="1">
            <a:spLocks/>
          </p:cNvSpPr>
          <p:nvPr/>
        </p:nvSpPr>
        <p:spPr>
          <a:xfrm>
            <a:off x="0" y="6286520"/>
            <a:ext cx="7200000" cy="360000"/>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60000" y="6156000"/>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45777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9691" y="-171399"/>
            <a:ext cx="9465920" cy="864095"/>
          </a:xfrm>
          <a:solidFill>
            <a:schemeClr val="bg1"/>
          </a:solidFill>
        </p:spPr>
        <p:txBody>
          <a:bodyPr>
            <a:normAutofit/>
          </a:bodyPr>
          <a:lstStyle/>
          <a:p>
            <a:r>
              <a:rPr lang="en-US" sz="3600" b="1" dirty="0" smtClean="0">
                <a:solidFill>
                  <a:srgbClr val="FF0000"/>
                </a:solidFill>
                <a:latin typeface="Calibri" pitchFamily="34" charset="0"/>
                <a:cs typeface="Calibri" pitchFamily="34" charset="0"/>
              </a:rPr>
              <a:t>ITER Activity</a:t>
            </a:r>
            <a:endParaRPr lang="it-IT" sz="3600" dirty="0">
              <a:latin typeface="Calibri" pitchFamily="34" charset="0"/>
              <a:cs typeface="Calibri" pitchFamily="34" charset="0"/>
            </a:endParaRPr>
          </a:p>
        </p:txBody>
      </p:sp>
      <p:sp>
        <p:nvSpPr>
          <p:cNvPr id="3" name="Sottotitolo 2"/>
          <p:cNvSpPr>
            <a:spLocks noGrp="1"/>
          </p:cNvSpPr>
          <p:nvPr>
            <p:ph type="subTitle" idx="1"/>
          </p:nvPr>
        </p:nvSpPr>
        <p:spPr>
          <a:xfrm>
            <a:off x="26783" y="692696"/>
            <a:ext cx="9363358" cy="6208505"/>
          </a:xfrm>
          <a:solidFill>
            <a:schemeClr val="bg1"/>
          </a:solidFill>
        </p:spPr>
        <p:txBody>
          <a:bodyPr/>
          <a:lstStyle/>
          <a:p>
            <a:endParaRPr lang="en-US" b="1" dirty="0" smtClean="0"/>
          </a:p>
          <a:p>
            <a:pPr marL="914400" lvl="1" indent="-457200" algn="l">
              <a:buFont typeface="Wingdings" pitchFamily="2" charset="2"/>
              <a:buChar char="q"/>
            </a:pPr>
            <a:r>
              <a:rPr lang="en-GB" dirty="0" smtClean="0">
                <a:solidFill>
                  <a:schemeClr val="tx1">
                    <a:lumMod val="85000"/>
                    <a:lumOff val="15000"/>
                  </a:schemeClr>
                </a:solidFill>
              </a:rPr>
              <a:t>A preliminary analysis report has been issued at the end of May 2011.</a:t>
            </a:r>
          </a:p>
          <a:p>
            <a:pPr marL="914400" lvl="1" indent="-457200" algn="l"/>
            <a:endParaRPr lang="en-GB" sz="1000" dirty="0">
              <a:solidFill>
                <a:schemeClr val="tx1">
                  <a:lumMod val="85000"/>
                  <a:lumOff val="15000"/>
                </a:schemeClr>
              </a:solidFill>
            </a:endParaRPr>
          </a:p>
          <a:p>
            <a:pPr marL="914400" lvl="1" indent="-457200" algn="l">
              <a:buFont typeface="Wingdings" pitchFamily="2" charset="2"/>
              <a:buChar char="q"/>
            </a:pPr>
            <a:r>
              <a:rPr lang="en-GB" dirty="0" smtClean="0">
                <a:solidFill>
                  <a:schemeClr val="tx1">
                    <a:lumMod val="85000"/>
                    <a:lumOff val="15000"/>
                  </a:schemeClr>
                </a:solidFill>
              </a:rPr>
              <a:t>The report included  a set of  ‘’emerging considerations’’ from the accident  in relation to operating NPP and New design</a:t>
            </a:r>
          </a:p>
          <a:p>
            <a:pPr marL="914400" lvl="1" indent="-457200" algn="l"/>
            <a:endParaRPr lang="en-GB" sz="1000" dirty="0">
              <a:solidFill>
                <a:schemeClr val="tx1">
                  <a:lumMod val="85000"/>
                  <a:lumOff val="15000"/>
                </a:schemeClr>
              </a:solidFill>
            </a:endParaRPr>
          </a:p>
          <a:p>
            <a:pPr marL="914400" lvl="1" indent="-457200" algn="l">
              <a:buFont typeface="Wingdings" pitchFamily="2" charset="2"/>
              <a:buChar char="q"/>
            </a:pPr>
            <a:r>
              <a:rPr lang="en-GB" dirty="0" smtClean="0">
                <a:solidFill>
                  <a:schemeClr val="tx1">
                    <a:lumMod val="85000"/>
                    <a:lumOff val="15000"/>
                  </a:schemeClr>
                </a:solidFill>
              </a:rPr>
              <a:t>We are reviewing the report and we expect to issue the final version in short.</a:t>
            </a:r>
            <a:r>
              <a:rPr lang="en-GB" dirty="0">
                <a:solidFill>
                  <a:schemeClr val="tx1">
                    <a:lumMod val="85000"/>
                    <a:lumOff val="15000"/>
                  </a:schemeClr>
                </a:solidFill>
              </a:rPr>
              <a:t> </a:t>
            </a:r>
            <a:endParaRPr lang="en-GB" dirty="0" smtClean="0">
              <a:solidFill>
                <a:schemeClr val="tx1">
                  <a:lumMod val="85000"/>
                  <a:lumOff val="15000"/>
                </a:schemeClr>
              </a:solidFill>
            </a:endParaRPr>
          </a:p>
          <a:p>
            <a:pPr marL="457200" indent="-457200" algn="l">
              <a:buFont typeface="Wingdings" pitchFamily="2" charset="2"/>
              <a:buChar char="q"/>
            </a:pPr>
            <a:endParaRPr lang="en-GB" sz="1000" dirty="0" smtClean="0">
              <a:solidFill>
                <a:schemeClr val="tx1">
                  <a:lumMod val="85000"/>
                  <a:lumOff val="15000"/>
                </a:schemeClr>
              </a:solidFill>
            </a:endParaRPr>
          </a:p>
        </p:txBody>
      </p:sp>
      <p:sp>
        <p:nvSpPr>
          <p:cNvPr id="6" name="Titolo 1"/>
          <p:cNvSpPr txBox="1">
            <a:spLocks/>
          </p:cNvSpPr>
          <p:nvPr/>
        </p:nvSpPr>
        <p:spPr>
          <a:xfrm>
            <a:off x="0" y="6309321"/>
            <a:ext cx="7395852" cy="573441"/>
          </a:xfrm>
          <a:prstGeom prst="rect">
            <a:avLst/>
          </a:prstGeom>
          <a:solidFill>
            <a:schemeClr val="bg1"/>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smtClean="0">
                <a:latin typeface="Bookman Old Style" pitchFamily="18" charset="0"/>
                <a:ea typeface="Arial Unicode MS" pitchFamily="34" charset="-128"/>
                <a:cs typeface="Arial Unicode MS" pitchFamily="34" charset="-128"/>
              </a:rPr>
              <a:t>                                 Annual</a:t>
            </a:r>
            <a:r>
              <a:rPr lang="it-IT" sz="1200" dirty="0" smtClean="0">
                <a:latin typeface="Bookman Old Style" pitchFamily="18" charset="0"/>
                <a:ea typeface="Arial Unicode MS" pitchFamily="34" charset="-128"/>
                <a:cs typeface="Arial Unicode MS" pitchFamily="34" charset="-128"/>
              </a:rPr>
              <a:t>  Meeting  </a:t>
            </a:r>
            <a:r>
              <a:rPr lang="en-US" sz="1200" dirty="0" smtClean="0">
                <a:latin typeface="Bookman Old Style" pitchFamily="18" charset="0"/>
                <a:ea typeface="Arial Unicode MS" pitchFamily="34" charset="-128"/>
                <a:cs typeface="Arial Unicode MS" pitchFamily="34" charset="-128"/>
              </a:rPr>
              <a:t>December</a:t>
            </a:r>
            <a:r>
              <a:rPr lang="it-IT" sz="1200" dirty="0" smtClean="0">
                <a:latin typeface="Bookman Old Style" pitchFamily="18" charset="0"/>
                <a:ea typeface="Arial Unicode MS" pitchFamily="34" charset="-128"/>
                <a:cs typeface="Arial Unicode MS" pitchFamily="34" charset="-128"/>
              </a:rPr>
              <a:t> 16, 2011 - Rome</a:t>
            </a:r>
            <a:endParaRPr lang="it-IT" sz="1200" dirty="0">
              <a:latin typeface="Bookman Old Style" pitchFamily="18" charset="0"/>
              <a:ea typeface="Arial Unicode MS" pitchFamily="34" charset="-128"/>
              <a:cs typeface="Arial Unicode MS" pitchFamily="34" charset="-128"/>
            </a:endParaRP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14464" y="6455957"/>
            <a:ext cx="1362201" cy="426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817759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563</TotalTime>
  <Words>907</Words>
  <Application>Microsoft Office PowerPoint</Application>
  <PresentationFormat>Personalizzato</PresentationFormat>
  <Paragraphs>150</Paragraphs>
  <Slides>16</Slides>
  <Notes>0</Notes>
  <HiddenSlides>0</HiddenSlides>
  <MMClips>0</MMClips>
  <ScaleCrop>false</ScaleCrop>
  <HeadingPairs>
    <vt:vector size="4" baseType="variant">
      <vt:variant>
        <vt:lpstr>Tema</vt:lpstr>
      </vt:variant>
      <vt:variant>
        <vt:i4>1</vt:i4>
      </vt:variant>
      <vt:variant>
        <vt:lpstr>Titoli diapositive</vt:lpstr>
      </vt:variant>
      <vt:variant>
        <vt:i4>16</vt:i4>
      </vt:variant>
    </vt:vector>
  </HeadingPairs>
  <TitlesOfParts>
    <vt:vector size="17" baseType="lpstr">
      <vt:lpstr>Tema di Office</vt:lpstr>
      <vt:lpstr>  </vt:lpstr>
      <vt:lpstr>Content</vt:lpstr>
      <vt:lpstr>Fukushima Accident</vt:lpstr>
      <vt:lpstr>Fukushima Accident</vt:lpstr>
      <vt:lpstr>Fukushima Accident</vt:lpstr>
      <vt:lpstr>Fukushima Accident</vt:lpstr>
      <vt:lpstr>Fukushima Accident</vt:lpstr>
      <vt:lpstr>Fukushima Accident</vt:lpstr>
      <vt:lpstr>ITER Activity</vt:lpstr>
      <vt:lpstr>Emerging Considerations</vt:lpstr>
      <vt:lpstr>Emerging Considerations</vt:lpstr>
      <vt:lpstr>Emerging Considerations</vt:lpstr>
      <vt:lpstr>Operating NPP</vt:lpstr>
      <vt:lpstr>Operating NPP</vt:lpstr>
      <vt:lpstr>New Designs</vt:lpstr>
      <vt:lpstr>Follow up activities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ITER-Consult</dc:creator>
  <cp:lastModifiedBy>ITER-Consult</cp:lastModifiedBy>
  <cp:revision>101</cp:revision>
  <dcterms:created xsi:type="dcterms:W3CDTF">2011-12-03T14:21:32Z</dcterms:created>
  <dcterms:modified xsi:type="dcterms:W3CDTF">2011-12-15T08:22:07Z</dcterms:modified>
</cp:coreProperties>
</file>